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8" r:id="rId2"/>
  </p:sldMasterIdLst>
  <p:notesMasterIdLst>
    <p:notesMasterId r:id="rId18"/>
  </p:notesMasterIdLst>
  <p:handoutMasterIdLst>
    <p:handoutMasterId r:id="rId19"/>
  </p:handoutMasterIdLst>
  <p:sldIdLst>
    <p:sldId id="995" r:id="rId3"/>
    <p:sldId id="1011" r:id="rId4"/>
    <p:sldId id="994" r:id="rId5"/>
    <p:sldId id="996" r:id="rId6"/>
    <p:sldId id="997" r:id="rId7"/>
    <p:sldId id="998" r:id="rId8"/>
    <p:sldId id="999" r:id="rId9"/>
    <p:sldId id="1000" r:id="rId10"/>
    <p:sldId id="1001" r:id="rId11"/>
    <p:sldId id="1002" r:id="rId12"/>
    <p:sldId id="1010" r:id="rId13"/>
    <p:sldId id="1005" r:id="rId14"/>
    <p:sldId id="1006" r:id="rId15"/>
    <p:sldId id="1007" r:id="rId16"/>
    <p:sldId id="1012" r:id="rId17"/>
  </p:sldIdLst>
  <p:sldSz cx="9144000" cy="6858000" type="screen4x3"/>
  <p:notesSz cx="6797675" cy="9928225"/>
  <p:defaultTextStyle>
    <a:defPPr>
      <a:defRPr lang="de-CH"/>
    </a:defPPr>
    <a:lvl1pPr algn="l" rtl="0" eaLnBrk="0" fontAlgn="base" hangingPunct="0">
      <a:spcBef>
        <a:spcPct val="0"/>
      </a:spcBef>
      <a:spcAft>
        <a:spcPct val="0"/>
      </a:spcAft>
      <a:defRPr sz="2100" kern="1200">
        <a:solidFill>
          <a:schemeClr val="tx1"/>
        </a:solidFill>
        <a:latin typeface="Times" pitchFamily="18" charset="0"/>
        <a:ea typeface="+mn-ea"/>
        <a:cs typeface="+mn-cs"/>
      </a:defRPr>
    </a:lvl1pPr>
    <a:lvl2pPr marL="407988" indent="49213" algn="l" rtl="0" eaLnBrk="0" fontAlgn="base" hangingPunct="0">
      <a:spcBef>
        <a:spcPct val="0"/>
      </a:spcBef>
      <a:spcAft>
        <a:spcPct val="0"/>
      </a:spcAft>
      <a:defRPr sz="2100" kern="1200">
        <a:solidFill>
          <a:schemeClr val="tx1"/>
        </a:solidFill>
        <a:latin typeface="Times" pitchFamily="18" charset="0"/>
        <a:ea typeface="+mn-ea"/>
        <a:cs typeface="+mn-cs"/>
      </a:defRPr>
    </a:lvl2pPr>
    <a:lvl3pPr marL="815975" indent="98425" algn="l" rtl="0" eaLnBrk="0" fontAlgn="base" hangingPunct="0">
      <a:spcBef>
        <a:spcPct val="0"/>
      </a:spcBef>
      <a:spcAft>
        <a:spcPct val="0"/>
      </a:spcAft>
      <a:defRPr sz="2100" kern="1200">
        <a:solidFill>
          <a:schemeClr val="tx1"/>
        </a:solidFill>
        <a:latin typeface="Times" pitchFamily="18" charset="0"/>
        <a:ea typeface="+mn-ea"/>
        <a:cs typeface="+mn-cs"/>
      </a:defRPr>
    </a:lvl3pPr>
    <a:lvl4pPr marL="1223963" indent="147638" algn="l" rtl="0" eaLnBrk="0" fontAlgn="base" hangingPunct="0">
      <a:spcBef>
        <a:spcPct val="0"/>
      </a:spcBef>
      <a:spcAft>
        <a:spcPct val="0"/>
      </a:spcAft>
      <a:defRPr sz="2100" kern="1200">
        <a:solidFill>
          <a:schemeClr val="tx1"/>
        </a:solidFill>
        <a:latin typeface="Times" pitchFamily="18" charset="0"/>
        <a:ea typeface="+mn-ea"/>
        <a:cs typeface="+mn-cs"/>
      </a:defRPr>
    </a:lvl4pPr>
    <a:lvl5pPr marL="1631950" indent="196850" algn="l" rtl="0" eaLnBrk="0" fontAlgn="base" hangingPunct="0">
      <a:spcBef>
        <a:spcPct val="0"/>
      </a:spcBef>
      <a:spcAft>
        <a:spcPct val="0"/>
      </a:spcAft>
      <a:defRPr sz="2100" kern="1200">
        <a:solidFill>
          <a:schemeClr val="tx1"/>
        </a:solidFill>
        <a:latin typeface="Times" pitchFamily="18" charset="0"/>
        <a:ea typeface="+mn-ea"/>
        <a:cs typeface="+mn-cs"/>
      </a:defRPr>
    </a:lvl5pPr>
    <a:lvl6pPr marL="2286000" algn="l" defTabSz="914400" rtl="0" eaLnBrk="1" latinLnBrk="0" hangingPunct="1">
      <a:defRPr sz="2100" kern="1200">
        <a:solidFill>
          <a:schemeClr val="tx1"/>
        </a:solidFill>
        <a:latin typeface="Times" pitchFamily="18" charset="0"/>
        <a:ea typeface="+mn-ea"/>
        <a:cs typeface="+mn-cs"/>
      </a:defRPr>
    </a:lvl6pPr>
    <a:lvl7pPr marL="2743200" algn="l" defTabSz="914400" rtl="0" eaLnBrk="1" latinLnBrk="0" hangingPunct="1">
      <a:defRPr sz="2100" kern="1200">
        <a:solidFill>
          <a:schemeClr val="tx1"/>
        </a:solidFill>
        <a:latin typeface="Times" pitchFamily="18" charset="0"/>
        <a:ea typeface="+mn-ea"/>
        <a:cs typeface="+mn-cs"/>
      </a:defRPr>
    </a:lvl7pPr>
    <a:lvl8pPr marL="3200400" algn="l" defTabSz="914400" rtl="0" eaLnBrk="1" latinLnBrk="0" hangingPunct="1">
      <a:defRPr sz="2100" kern="1200">
        <a:solidFill>
          <a:schemeClr val="tx1"/>
        </a:solidFill>
        <a:latin typeface="Times" pitchFamily="18" charset="0"/>
        <a:ea typeface="+mn-ea"/>
        <a:cs typeface="+mn-cs"/>
      </a:defRPr>
    </a:lvl8pPr>
    <a:lvl9pPr marL="3657600" algn="l" defTabSz="914400" rtl="0" eaLnBrk="1" latinLnBrk="0" hangingPunct="1">
      <a:defRPr sz="21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81E"/>
    <a:srgbClr val="F0F5FD"/>
    <a:srgbClr val="E8F0F8"/>
    <a:srgbClr val="E6E6E6"/>
    <a:srgbClr val="DDDDDD"/>
    <a:srgbClr val="C0C0C0"/>
    <a:srgbClr val="B2B2B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89872" autoAdjust="0"/>
  </p:normalViewPr>
  <p:slideViewPr>
    <p:cSldViewPr snapToGrid="0">
      <p:cViewPr>
        <p:scale>
          <a:sx n="80" d="100"/>
          <a:sy n="80" d="100"/>
        </p:scale>
        <p:origin x="-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6" d="100"/>
          <a:sy n="76" d="100"/>
        </p:scale>
        <p:origin x="-3330"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defTabSz="911225">
              <a:defRPr sz="1200"/>
            </a:lvl1pPr>
          </a:lstStyle>
          <a:p>
            <a:pPr>
              <a:defRPr/>
            </a:pPr>
            <a:endParaRPr lang="en-GB"/>
          </a:p>
        </p:txBody>
      </p:sp>
      <p:sp>
        <p:nvSpPr>
          <p:cNvPr id="2048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algn="r" defTabSz="911225">
              <a:defRPr sz="1200"/>
            </a:lvl1pPr>
          </a:lstStyle>
          <a:p>
            <a:pPr>
              <a:defRPr/>
            </a:pPr>
            <a:fld id="{EDCB4D4B-4F85-4C45-BB5C-7DD39D5995AE}" type="slidenum">
              <a:rPr lang="en-GB"/>
              <a:pPr>
                <a:defRPr/>
              </a:pPr>
              <a:t>‹Nr.›</a:t>
            </a:fld>
            <a:endParaRPr lang="en-GB"/>
          </a:p>
        </p:txBody>
      </p:sp>
      <p:sp>
        <p:nvSpPr>
          <p:cNvPr id="6" name="Kopfzeilenplatzhalter 5"/>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CH"/>
          </a:p>
        </p:txBody>
      </p:sp>
      <p:sp>
        <p:nvSpPr>
          <p:cNvPr id="7" name="Datumsplatzhalter 6"/>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7D8DCC9E-DE10-4E2F-9E4D-90B48A2ABA74}" type="datetimeFigureOut">
              <a:rPr lang="de-CH"/>
              <a:pPr>
                <a:defRPr/>
              </a:pPr>
              <a:t>17.01.2013</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lvl1pPr defTabSz="911225">
              <a:defRPr sz="1200"/>
            </a:lvl1pPr>
          </a:lstStyle>
          <a:p>
            <a:pPr>
              <a:defRPr/>
            </a:pPr>
            <a:endParaRPr lang="de-CH"/>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lvl1pPr algn="r" defTabSz="911225">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539750" y="539750"/>
            <a:ext cx="5761038" cy="43195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539750" y="5040313"/>
            <a:ext cx="5761038" cy="4319587"/>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p>
            <a:pPr lvl="0"/>
            <a:r>
              <a:rPr lang="de-CH" noProof="0" dirty="0" smtClean="0"/>
              <a:t>Mastertextformat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8198"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defTabSz="911225">
              <a:defRPr sz="1200"/>
            </a:lvl1pPr>
          </a:lstStyle>
          <a:p>
            <a:pPr>
              <a:defRPr/>
            </a:pPr>
            <a:endParaRPr lang="de-CH"/>
          </a:p>
        </p:txBody>
      </p:sp>
      <p:sp>
        <p:nvSpPr>
          <p:cNvPr id="8199"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algn="r" defTabSz="911225">
              <a:defRPr sz="1200"/>
            </a:lvl1pPr>
          </a:lstStyle>
          <a:p>
            <a:pPr>
              <a:defRPr/>
            </a:pPr>
            <a:fld id="{7A1DEDEF-DF35-4173-A470-86CC7D9B9CA4}"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lnSpc>
        <a:spcPts val="1600"/>
      </a:lnSpc>
      <a:spcBef>
        <a:spcPts val="600"/>
      </a:spcBef>
      <a:spcAft>
        <a:spcPts val="600"/>
      </a:spcAft>
      <a:defRPr sz="1200" kern="1200">
        <a:solidFill>
          <a:schemeClr val="tx1"/>
        </a:solidFill>
        <a:latin typeface="Arial" pitchFamily="34" charset="0"/>
        <a:ea typeface="+mn-ea"/>
        <a:cs typeface="Arial" pitchFamily="34" charset="0"/>
      </a:defRPr>
    </a:lvl1pPr>
    <a:lvl2pPr marL="533400" indent="-169863" algn="l" rtl="0" eaLnBrk="0" fontAlgn="base" hangingPunct="0">
      <a:lnSpc>
        <a:spcPts val="1400"/>
      </a:lnSpc>
      <a:spcBef>
        <a:spcPts val="300"/>
      </a:spcBef>
      <a:spcAft>
        <a:spcPts val="300"/>
      </a:spcAft>
      <a:buFont typeface="Arial" charset="0"/>
      <a:buChar char="•"/>
      <a:defRPr sz="1100" kern="1200">
        <a:solidFill>
          <a:schemeClr val="tx1"/>
        </a:solidFill>
        <a:latin typeface="Arial" pitchFamily="34" charset="0"/>
        <a:ea typeface="+mn-ea"/>
        <a:cs typeface="Arial" pitchFamily="34" charset="0"/>
      </a:defRPr>
    </a:lvl2pPr>
    <a:lvl3pPr marL="903288" indent="-188913" algn="l" rtl="0" eaLnBrk="0" fontAlgn="base" hangingPunct="0">
      <a:lnSpc>
        <a:spcPts val="1400"/>
      </a:lnSpc>
      <a:spcBef>
        <a:spcPts val="300"/>
      </a:spcBef>
      <a:spcAft>
        <a:spcPts val="300"/>
      </a:spcAft>
      <a:buFont typeface="Arial" charset="0"/>
      <a:buChar char="•"/>
      <a:defRPr sz="1100" kern="1200">
        <a:solidFill>
          <a:schemeClr val="tx1"/>
        </a:solidFill>
        <a:latin typeface="Arial" pitchFamily="34" charset="0"/>
        <a:ea typeface="+mn-ea"/>
        <a:cs typeface="Arial" pitchFamily="34" charset="0"/>
      </a:defRPr>
    </a:lvl3pPr>
    <a:lvl4pPr marL="1249363" indent="-171450" algn="l" rtl="0" eaLnBrk="0" fontAlgn="base" hangingPunct="0">
      <a:lnSpc>
        <a:spcPts val="1400"/>
      </a:lnSpc>
      <a:spcBef>
        <a:spcPts val="300"/>
      </a:spcBef>
      <a:spcAft>
        <a:spcPts val="300"/>
      </a:spcAft>
      <a:buFont typeface="Arial" charset="0"/>
      <a:buChar char="•"/>
      <a:defRPr sz="1100" kern="1200">
        <a:solidFill>
          <a:schemeClr val="tx1"/>
        </a:solidFill>
        <a:latin typeface="Arial" pitchFamily="34" charset="0"/>
        <a:ea typeface="+mn-ea"/>
        <a:cs typeface="Arial" pitchFamily="34" charset="0"/>
      </a:defRPr>
    </a:lvl4pPr>
    <a:lvl5pPr marL="1631950" indent="-192088" algn="l" rtl="0" eaLnBrk="0" fontAlgn="base" hangingPunct="0">
      <a:lnSpc>
        <a:spcPts val="1400"/>
      </a:lnSpc>
      <a:spcBef>
        <a:spcPts val="300"/>
      </a:spcBef>
      <a:spcAft>
        <a:spcPts val="300"/>
      </a:spcAft>
      <a:buFont typeface="Arial" charset="0"/>
      <a:buChar char="•"/>
      <a:defRPr sz="1100" kern="1200">
        <a:solidFill>
          <a:schemeClr val="tx1"/>
        </a:solidFill>
        <a:latin typeface="Arial" pitchFamily="34" charset="0"/>
        <a:ea typeface="+mn-ea"/>
        <a:cs typeface="Arial" pitchFamily="34" charset="0"/>
      </a:defRPr>
    </a:lvl5pPr>
    <a:lvl6pPr marL="2040549" algn="l" defTabSz="816219" rtl="0" eaLnBrk="1" latinLnBrk="0" hangingPunct="1">
      <a:defRPr sz="1100" kern="1200">
        <a:solidFill>
          <a:schemeClr val="tx1"/>
        </a:solidFill>
        <a:latin typeface="+mn-lt"/>
        <a:ea typeface="+mn-ea"/>
        <a:cs typeface="+mn-cs"/>
      </a:defRPr>
    </a:lvl6pPr>
    <a:lvl7pPr marL="2448658" algn="l" defTabSz="816219" rtl="0" eaLnBrk="1" latinLnBrk="0" hangingPunct="1">
      <a:defRPr sz="1100" kern="1200">
        <a:solidFill>
          <a:schemeClr val="tx1"/>
        </a:solidFill>
        <a:latin typeface="+mn-lt"/>
        <a:ea typeface="+mn-ea"/>
        <a:cs typeface="+mn-cs"/>
      </a:defRPr>
    </a:lvl7pPr>
    <a:lvl8pPr marL="2856768" algn="l" defTabSz="816219" rtl="0" eaLnBrk="1" latinLnBrk="0" hangingPunct="1">
      <a:defRPr sz="1100" kern="1200">
        <a:solidFill>
          <a:schemeClr val="tx1"/>
        </a:solidFill>
        <a:latin typeface="+mn-lt"/>
        <a:ea typeface="+mn-ea"/>
        <a:cs typeface="+mn-cs"/>
      </a:defRPr>
    </a:lvl8pPr>
    <a:lvl9pPr marL="3264877" algn="l" defTabSz="816219"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2520950" cy="225425"/>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700" dirty="0" err="1">
                <a:latin typeface="Arial" charset="0"/>
              </a:rPr>
              <a:t>Département</a:t>
            </a:r>
            <a:r>
              <a:rPr lang="de-CH" sz="700" dirty="0">
                <a:latin typeface="Arial" charset="0"/>
              </a:rPr>
              <a:t> </a:t>
            </a:r>
            <a:r>
              <a:rPr lang="de-CH" sz="700" dirty="0" err="1">
                <a:latin typeface="Arial" charset="0"/>
              </a:rPr>
              <a:t>fédéral</a:t>
            </a:r>
            <a:r>
              <a:rPr lang="de-CH" sz="700" dirty="0">
                <a:latin typeface="Arial" charset="0"/>
              </a:rPr>
              <a:t> de </a:t>
            </a:r>
            <a:r>
              <a:rPr lang="de-CH" sz="700" dirty="0" err="1">
                <a:latin typeface="Arial" charset="0"/>
              </a:rPr>
              <a:t>l‘interieur</a:t>
            </a:r>
            <a:r>
              <a:rPr lang="de-CH" sz="700" dirty="0">
                <a:latin typeface="Arial" charset="0"/>
              </a:rPr>
              <a:t> DFI</a:t>
            </a:r>
            <a:br>
              <a:rPr lang="de-CH" sz="700" dirty="0">
                <a:latin typeface="Arial" charset="0"/>
              </a:rPr>
            </a:br>
            <a:r>
              <a:rPr lang="de-CH" sz="700" b="1" dirty="0">
                <a:latin typeface="Arial" charset="0"/>
              </a:rPr>
              <a:t>Office </a:t>
            </a:r>
            <a:r>
              <a:rPr lang="de-CH" sz="700" b="1" dirty="0" err="1">
                <a:latin typeface="Arial" charset="0"/>
              </a:rPr>
              <a:t>fédéral</a:t>
            </a:r>
            <a:r>
              <a:rPr lang="de-CH" sz="700" b="1" dirty="0">
                <a:latin typeface="Arial" charset="0"/>
              </a:rPr>
              <a:t> des </a:t>
            </a:r>
            <a:r>
              <a:rPr lang="de-CH" sz="700" b="1" dirty="0" err="1">
                <a:latin typeface="Arial" charset="0"/>
              </a:rPr>
              <a:t>assurances</a:t>
            </a:r>
            <a:r>
              <a:rPr lang="de-CH" sz="700" b="1" dirty="0">
                <a:latin typeface="Arial" charset="0"/>
              </a:rPr>
              <a:t> </a:t>
            </a:r>
            <a:r>
              <a:rPr lang="de-CH" sz="700" b="1" dirty="0" err="1">
                <a:latin typeface="Arial" charset="0"/>
              </a:rPr>
              <a:t>sociales</a:t>
            </a:r>
            <a:r>
              <a:rPr lang="de-CH" sz="700" b="1" dirty="0">
                <a:latin typeface="Arial" charset="0"/>
              </a:rPr>
              <a:t> OFAS</a:t>
            </a:r>
          </a:p>
        </p:txBody>
      </p:sp>
      <p:pic>
        <p:nvPicPr>
          <p:cNvPr id="5" name="Picture 37" descr="Logo_CMYK_pos"/>
          <p:cNvPicPr>
            <a:picLocks noChangeAspect="1" noChangeArrowheads="1"/>
          </p:cNvPicPr>
          <p:nvPr/>
        </p:nvPicPr>
        <p:blipFill>
          <a:blip r:embed="rId2" cstate="print"/>
          <a:srcRect/>
          <a:stretch>
            <a:fillRect/>
          </a:stretch>
        </p:blipFill>
        <p:spPr bwMode="auto">
          <a:xfrm>
            <a:off x="927100" y="387350"/>
            <a:ext cx="1997075" cy="508000"/>
          </a:xfrm>
          <a:prstGeom prst="rect">
            <a:avLst/>
          </a:prstGeom>
          <a:noFill/>
          <a:ln w="9525">
            <a:noFill/>
            <a:miter lim="800000"/>
            <a:headEnd/>
            <a:tailEnd/>
          </a:ln>
        </p:spPr>
      </p:pic>
      <p:sp>
        <p:nvSpPr>
          <p:cNvPr id="23554" name="Rectangle 2"/>
          <p:cNvSpPr>
            <a:spLocks noGrp="1" noChangeArrowheads="1"/>
          </p:cNvSpPr>
          <p:nvPr>
            <p:ph type="ctrTitle"/>
          </p:nvPr>
        </p:nvSpPr>
        <p:spPr>
          <a:xfrm>
            <a:off x="1330329" y="2051056"/>
            <a:ext cx="7450139" cy="2087563"/>
          </a:xfrm>
        </p:spPr>
        <p:txBody>
          <a:bodyPr/>
          <a:lstStyle>
            <a:lvl1pPr>
              <a:defRPr sz="3600">
                <a:latin typeface="Arial Black" pitchFamily="34" charset="0"/>
              </a:defRPr>
            </a:lvl1pPr>
          </a:lstStyle>
          <a:p>
            <a:r>
              <a:rPr lang="en-GB"/>
              <a:t>Thema</a:t>
            </a:r>
          </a:p>
        </p:txBody>
      </p:sp>
      <p:sp>
        <p:nvSpPr>
          <p:cNvPr id="23555" name="Rectangle 3"/>
          <p:cNvSpPr>
            <a:spLocks noGrp="1" noChangeArrowheads="1"/>
          </p:cNvSpPr>
          <p:nvPr>
            <p:ph type="subTitle" idx="1"/>
          </p:nvPr>
        </p:nvSpPr>
        <p:spPr>
          <a:xfrm>
            <a:off x="1330329" y="4210056"/>
            <a:ext cx="7450139" cy="2093914"/>
          </a:xfrm>
        </p:spPr>
        <p:txBody>
          <a:bodyPr/>
          <a:lstStyle>
            <a:lvl1pPr marL="0" indent="0">
              <a:buFontTx/>
              <a:buNone/>
              <a:defRPr sz="2100"/>
            </a:lvl1pPr>
          </a:lstStyle>
          <a:p>
            <a:r>
              <a:rPr lang="en-GB"/>
              <a:t>Anlass / Ort &amp; Datum</a:t>
            </a:r>
          </a:p>
          <a:p>
            <a:endParaRPr lang="en-GB"/>
          </a:p>
          <a:p>
            <a:r>
              <a:rPr lang="en-GB"/>
              <a:t>Referent / Titel &amp; Funktion</a:t>
            </a:r>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fr-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10"/>
          </p:nvPr>
        </p:nvSpPr>
        <p:spPr/>
        <p:txBody>
          <a:bodyPr/>
          <a:lstStyle/>
          <a:p>
            <a:fld id="{92E92E3A-A85E-4955-9BDC-D579CFE1A53E}" type="datetimeFigureOut">
              <a:rPr lang="fr-CH" smtClean="0"/>
              <a:pPr/>
              <a:t>17.01.2013</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FF7D4DE2-EEE6-4FB7-A2B0-431D74EAC282}" type="slidenum">
              <a:rPr lang="fr-CH" smtClean="0"/>
              <a:pPr/>
              <a:t>‹Nr.›</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330325" y="1620001"/>
            <a:ext cx="3600000" cy="421005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5130799" y="1620001"/>
            <a:ext cx="3600000" cy="4210051"/>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2E92E3A-A85E-4955-9BDC-D579CFE1A53E}" type="datetimeFigureOut">
              <a:rPr lang="fr-CH" smtClean="0"/>
              <a:pPr/>
              <a:t>17.01.2013</a:t>
            </a:fld>
            <a:endParaRPr lang="fr-CH"/>
          </a:p>
        </p:txBody>
      </p:sp>
      <p:sp>
        <p:nvSpPr>
          <p:cNvPr id="3" name="Fußzeilenplatzhalter 2"/>
          <p:cNvSpPr>
            <a:spLocks noGrp="1"/>
          </p:cNvSpPr>
          <p:nvPr>
            <p:ph type="ftr" sz="quarter" idx="11"/>
          </p:nvPr>
        </p:nvSpPr>
        <p:spPr/>
        <p:txBody>
          <a:bodyPr/>
          <a:lstStyle/>
          <a:p>
            <a:endParaRPr lang="fr-CH"/>
          </a:p>
        </p:txBody>
      </p:sp>
      <p:sp>
        <p:nvSpPr>
          <p:cNvPr id="4" name="Foliennummernplatzhalter 3"/>
          <p:cNvSpPr>
            <a:spLocks noGrp="1"/>
          </p:cNvSpPr>
          <p:nvPr>
            <p:ph type="sldNum" sz="quarter" idx="12"/>
          </p:nvPr>
        </p:nvSpPr>
        <p:spPr/>
        <p:txBody>
          <a:bodyPr/>
          <a:lstStyle/>
          <a:p>
            <a:fld id="{FF7D4DE2-EEE6-4FB7-A2B0-431D74EAC282}" type="slidenum">
              <a:rPr lang="fr-CH" smtClean="0"/>
              <a:pPr/>
              <a:t>‹Nr.›</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fr-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2E92E3A-A85E-4955-9BDC-D579CFE1A53E}" type="datetimeFigureOut">
              <a:rPr lang="fr-CH" smtClean="0"/>
              <a:pPr/>
              <a:t>17.01.2013</a:t>
            </a:fld>
            <a:endParaRPr lang="fr-CH"/>
          </a:p>
        </p:txBody>
      </p:sp>
      <p:sp>
        <p:nvSpPr>
          <p:cNvPr id="6" name="Fußzeilenplatzhalter 5"/>
          <p:cNvSpPr>
            <a:spLocks noGrp="1"/>
          </p:cNvSpPr>
          <p:nvPr>
            <p:ph type="ftr" sz="quarter" idx="11"/>
          </p:nvPr>
        </p:nvSpPr>
        <p:spPr/>
        <p:txBody>
          <a:bodyPr/>
          <a:lstStyle/>
          <a:p>
            <a:endParaRPr lang="fr-CH"/>
          </a:p>
        </p:txBody>
      </p:sp>
      <p:sp>
        <p:nvSpPr>
          <p:cNvPr id="7" name="Foliennummernplatzhalter 6"/>
          <p:cNvSpPr>
            <a:spLocks noGrp="1"/>
          </p:cNvSpPr>
          <p:nvPr>
            <p:ph type="sldNum" sz="quarter" idx="12"/>
          </p:nvPr>
        </p:nvSpPr>
        <p:spPr/>
        <p:txBody>
          <a:bodyPr/>
          <a:lstStyle/>
          <a:p>
            <a:fld id="{FF7D4DE2-EEE6-4FB7-A2B0-431D74EAC282}" type="slidenum">
              <a:rPr lang="fr-CH" smtClean="0"/>
              <a:pPr/>
              <a:t>‹Nr.›</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fr-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2E92E3A-A85E-4955-9BDC-D579CFE1A53E}" type="datetimeFigureOut">
              <a:rPr lang="fr-CH" smtClean="0"/>
              <a:pPr/>
              <a:t>17.01.2013</a:t>
            </a:fld>
            <a:endParaRPr lang="fr-CH"/>
          </a:p>
        </p:txBody>
      </p:sp>
      <p:sp>
        <p:nvSpPr>
          <p:cNvPr id="6" name="Fußzeilenplatzhalter 5"/>
          <p:cNvSpPr>
            <a:spLocks noGrp="1"/>
          </p:cNvSpPr>
          <p:nvPr>
            <p:ph type="ftr" sz="quarter" idx="11"/>
          </p:nvPr>
        </p:nvSpPr>
        <p:spPr/>
        <p:txBody>
          <a:bodyPr/>
          <a:lstStyle/>
          <a:p>
            <a:endParaRPr lang="fr-CH"/>
          </a:p>
        </p:txBody>
      </p:sp>
      <p:sp>
        <p:nvSpPr>
          <p:cNvPr id="7" name="Foliennummernplatzhalter 6"/>
          <p:cNvSpPr>
            <a:spLocks noGrp="1"/>
          </p:cNvSpPr>
          <p:nvPr>
            <p:ph type="sldNum" sz="quarter" idx="12"/>
          </p:nvPr>
        </p:nvSpPr>
        <p:spPr/>
        <p:txBody>
          <a:bodyPr/>
          <a:lstStyle/>
          <a:p>
            <a:fld id="{FF7D4DE2-EEE6-4FB7-A2B0-431D74EAC282}" type="slidenum">
              <a:rPr lang="fr-CH" smtClean="0"/>
              <a:pPr/>
              <a:t>‹Nr.›</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10"/>
          </p:nvPr>
        </p:nvSpPr>
        <p:spPr/>
        <p:txBody>
          <a:bodyPr/>
          <a:lstStyle/>
          <a:p>
            <a:fld id="{92E92E3A-A85E-4955-9BDC-D579CFE1A53E}" type="datetimeFigureOut">
              <a:rPr lang="fr-CH" smtClean="0"/>
              <a:pPr/>
              <a:t>17.01.2013</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FF7D4DE2-EEE6-4FB7-A2B0-431D74EAC282}" type="slidenum">
              <a:rPr lang="fr-CH" smtClean="0"/>
              <a:pPr/>
              <a:t>‹Nr.›</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04813"/>
          </a:xfrm>
          <a:prstGeom prst="rect">
            <a:avLst/>
          </a:prstGeom>
          <a:noFill/>
          <a:ln w="9525">
            <a:noFill/>
            <a:miter lim="800000"/>
            <a:headEnd/>
            <a:tailEnd/>
          </a:ln>
          <a:effectLst/>
        </p:spPr>
        <p:txBody>
          <a:bodyPr lIns="81621" tIns="40811" rIns="81621" bIns="40811">
            <a:spAutoFit/>
          </a:bodyPr>
          <a:lstStyle/>
          <a:p>
            <a:pPr>
              <a:spcBef>
                <a:spcPct val="50000"/>
              </a:spcBef>
              <a:defRPr/>
            </a:pPr>
            <a:endParaRPr lang="en-CA">
              <a:latin typeface="Arial" charset="0"/>
            </a:endParaRPr>
          </a:p>
        </p:txBody>
      </p:sp>
      <p:sp>
        <p:nvSpPr>
          <p:cNvPr id="1027" name="Rectangle 27"/>
          <p:cNvSpPr>
            <a:spLocks noGrp="1" noChangeArrowheads="1"/>
          </p:cNvSpPr>
          <p:nvPr>
            <p:ph type="title"/>
          </p:nvPr>
        </p:nvSpPr>
        <p:spPr bwMode="auto">
          <a:xfrm>
            <a:off x="1330325" y="323850"/>
            <a:ext cx="7488238" cy="1008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Der Titel kann einzeilig sein</a:t>
            </a:r>
          </a:p>
        </p:txBody>
      </p:sp>
      <p:sp>
        <p:nvSpPr>
          <p:cNvPr id="1028" name="Rectangle 28"/>
          <p:cNvSpPr>
            <a:spLocks noGrp="1" noChangeArrowheads="1"/>
          </p:cNvSpPr>
          <p:nvPr>
            <p:ph type="body" idx="1"/>
          </p:nvPr>
        </p:nvSpPr>
        <p:spPr bwMode="auto">
          <a:xfrm>
            <a:off x="1330325" y="1619250"/>
            <a:ext cx="7488238" cy="4210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Um den </a:t>
            </a:r>
            <a:r>
              <a:rPr lang="en-GB" dirty="0" err="1" smtClean="0"/>
              <a:t>Fliesstext</a:t>
            </a:r>
            <a:r>
              <a:rPr lang="en-GB" dirty="0" smtClean="0"/>
              <a:t> </a:t>
            </a:r>
            <a:r>
              <a:rPr lang="en-GB" dirty="0" err="1" smtClean="0"/>
              <a:t>übersichtlich</a:t>
            </a:r>
            <a:r>
              <a:rPr lang="en-GB" dirty="0" smtClean="0"/>
              <a:t> </a:t>
            </a:r>
            <a:r>
              <a:rPr lang="en-GB" dirty="0" err="1" smtClean="0"/>
              <a:t>zu</a:t>
            </a:r>
            <a:r>
              <a:rPr lang="en-GB" dirty="0" smtClean="0"/>
              <a:t> </a:t>
            </a:r>
            <a:r>
              <a:rPr lang="en-GB" dirty="0" err="1" smtClean="0"/>
              <a:t>halten</a:t>
            </a:r>
            <a:r>
              <a:rPr lang="en-GB" dirty="0" smtClean="0"/>
              <a:t>, </a:t>
            </a:r>
            <a:r>
              <a:rPr lang="en-GB" dirty="0" err="1" smtClean="0"/>
              <a:t>sollten</a:t>
            </a:r>
            <a:r>
              <a:rPr lang="en-GB" dirty="0" smtClean="0"/>
              <a:t> </a:t>
            </a:r>
            <a:r>
              <a:rPr lang="en-GB" dirty="0" err="1" smtClean="0"/>
              <a:t>Abschnitte</a:t>
            </a:r>
            <a:endParaRPr lang="en-GB" dirty="0" smtClean="0"/>
          </a:p>
          <a:p>
            <a:pPr lvl="0"/>
            <a:r>
              <a:rPr lang="en-GB" dirty="0" err="1" smtClean="0"/>
              <a:t>gemacht</a:t>
            </a:r>
            <a:r>
              <a:rPr lang="en-GB" dirty="0" smtClean="0"/>
              <a:t> </a:t>
            </a:r>
            <a:r>
              <a:rPr lang="en-GB" dirty="0" err="1" smtClean="0"/>
              <a:t>werden</a:t>
            </a:r>
            <a:r>
              <a:rPr lang="en-GB" dirty="0" smtClean="0"/>
              <a:t>. </a:t>
            </a:r>
            <a:r>
              <a:rPr lang="en-GB" dirty="0" err="1" smtClean="0"/>
              <a:t>Diese</a:t>
            </a:r>
            <a:r>
              <a:rPr lang="en-GB" dirty="0" smtClean="0"/>
              <a:t> </a:t>
            </a:r>
            <a:r>
              <a:rPr lang="en-GB" dirty="0" err="1" smtClean="0"/>
              <a:t>werden</a:t>
            </a:r>
            <a:r>
              <a:rPr lang="en-GB" dirty="0" smtClean="0"/>
              <a:t> </a:t>
            </a:r>
            <a:r>
              <a:rPr lang="en-GB" dirty="0" err="1" smtClean="0"/>
              <a:t>zur</a:t>
            </a:r>
            <a:r>
              <a:rPr lang="en-GB" dirty="0" smtClean="0"/>
              <a:t> </a:t>
            </a:r>
            <a:r>
              <a:rPr lang="en-GB" dirty="0" err="1" smtClean="0"/>
              <a:t>besseren</a:t>
            </a:r>
            <a:r>
              <a:rPr lang="en-GB" dirty="0" smtClean="0"/>
              <a:t> </a:t>
            </a:r>
            <a:r>
              <a:rPr lang="en-GB" dirty="0" err="1" smtClean="0"/>
              <a:t>Lesbarkeit</a:t>
            </a:r>
            <a:endParaRPr lang="en-GB" dirty="0" smtClean="0"/>
          </a:p>
          <a:p>
            <a:pPr lvl="0"/>
            <a:r>
              <a:rPr lang="en-GB" dirty="0" err="1" smtClean="0"/>
              <a:t>jeweils</a:t>
            </a:r>
            <a:r>
              <a:rPr lang="en-GB" dirty="0" smtClean="0"/>
              <a:t> </a:t>
            </a:r>
            <a:r>
              <a:rPr lang="en-GB" dirty="0" err="1" smtClean="0"/>
              <a:t>mit</a:t>
            </a:r>
            <a:r>
              <a:rPr lang="en-GB" dirty="0" smtClean="0"/>
              <a:t> </a:t>
            </a:r>
            <a:r>
              <a:rPr lang="en-GB" dirty="0" err="1" smtClean="0"/>
              <a:t>eine</a:t>
            </a:r>
            <a:r>
              <a:rPr lang="en-GB" dirty="0" smtClean="0"/>
              <a:t> </a:t>
            </a:r>
            <a:r>
              <a:rPr lang="en-GB" dirty="0" err="1" smtClean="0"/>
              <a:t>Blindzeile</a:t>
            </a:r>
            <a:r>
              <a:rPr lang="en-GB" dirty="0" smtClean="0"/>
              <a:t> </a:t>
            </a:r>
            <a:r>
              <a:rPr lang="en-GB" dirty="0" err="1" smtClean="0"/>
              <a:t>getrennt</a:t>
            </a:r>
            <a:r>
              <a:rPr lang="en-GB" dirty="0" smtClean="0"/>
              <a:t>.</a:t>
            </a:r>
          </a:p>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Vorlagentextes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1057" name="Text Box 33"/>
          <p:cNvSpPr txBox="1">
            <a:spLocks noChangeArrowheads="1"/>
          </p:cNvSpPr>
          <p:nvPr/>
        </p:nvSpPr>
        <p:spPr bwMode="auto">
          <a:xfrm>
            <a:off x="6410325" y="6199188"/>
            <a:ext cx="2266950" cy="134937"/>
          </a:xfrm>
          <a:prstGeom prst="rect">
            <a:avLst/>
          </a:prstGeom>
          <a:noFill/>
          <a:ln w="9525">
            <a:noFill/>
            <a:miter lim="800000"/>
            <a:headEnd/>
            <a:tailEnd/>
          </a:ln>
          <a:effectLst/>
        </p:spPr>
        <p:txBody>
          <a:bodyPr lIns="0" tIns="0" rIns="0" bIns="0">
            <a:spAutoFit/>
          </a:bodyPr>
          <a:lstStyle/>
          <a:p>
            <a:pPr algn="r">
              <a:lnSpc>
                <a:spcPct val="110000"/>
              </a:lnSpc>
              <a:spcBef>
                <a:spcPct val="20000"/>
              </a:spcBef>
              <a:spcAft>
                <a:spcPct val="20000"/>
              </a:spcAft>
              <a:defRPr/>
            </a:pPr>
            <a:fld id="{B7DDD2A2-29E3-43AE-B0BC-3D8DAA50AE51}" type="slidenum">
              <a:rPr lang="de-CH" sz="800">
                <a:latin typeface="Arial" charset="0"/>
              </a:rPr>
              <a:pPr algn="r">
                <a:lnSpc>
                  <a:spcPct val="110000"/>
                </a:lnSpc>
                <a:spcBef>
                  <a:spcPct val="20000"/>
                </a:spcBef>
                <a:spcAft>
                  <a:spcPct val="20000"/>
                </a:spcAft>
                <a:defRPr/>
              </a:pPr>
              <a:t>‹Nr.›</a:t>
            </a:fld>
            <a:r>
              <a:rPr lang="de-CH" sz="800" dirty="0">
                <a:latin typeface="Arial" charset="0"/>
              </a:rPr>
              <a:t> </a:t>
            </a:r>
          </a:p>
        </p:txBody>
      </p:sp>
      <p:sp>
        <p:nvSpPr>
          <p:cNvPr id="1058" name="AutoShape 34"/>
          <p:cNvSpPr>
            <a:spLocks noChangeArrowheads="1"/>
          </p:cNvSpPr>
          <p:nvPr/>
        </p:nvSpPr>
        <p:spPr bwMode="auto">
          <a:xfrm>
            <a:off x="1327150" y="6140450"/>
            <a:ext cx="6851650" cy="190429"/>
          </a:xfrm>
          <a:prstGeom prst="octagon">
            <a:avLst>
              <a:gd name="adj" fmla="val 29287"/>
            </a:avLst>
          </a:prstGeom>
          <a:noFill/>
          <a:ln w="9525">
            <a:noFill/>
            <a:miter lim="800000"/>
            <a:headEnd/>
            <a:tailEnd/>
          </a:ln>
          <a:effectLst/>
        </p:spPr>
        <p:txBody>
          <a:bodyPr lIns="0" tIns="0" rIns="0" bIns="0">
            <a:spAutoFit/>
          </a:bodyPr>
          <a:lstStyle/>
          <a:p>
            <a:pPr>
              <a:lnSpc>
                <a:spcPct val="110000"/>
              </a:lnSpc>
              <a:spcBef>
                <a:spcPct val="20000"/>
              </a:spcBef>
              <a:spcAft>
                <a:spcPct val="20000"/>
              </a:spcAft>
              <a:defRPr/>
            </a:pPr>
            <a:r>
              <a:rPr lang="fr-CH" sz="800" b="1" dirty="0" smtClean="0">
                <a:latin typeface="Arial" charset="0"/>
              </a:rPr>
              <a:t>«Votation du 3 mars 2013 sur l’art. 115a Cst.</a:t>
            </a:r>
            <a:r>
              <a:rPr lang="fr-CH" sz="800" b="1" baseline="0" dirty="0" smtClean="0">
                <a:latin typeface="Arial" charset="0"/>
              </a:rPr>
              <a:t> Relatif à la politique de la famille</a:t>
            </a:r>
            <a:r>
              <a:rPr lang="fr-CH" sz="800" b="1" dirty="0" smtClean="0">
                <a:latin typeface="Arial" charset="0"/>
              </a:rPr>
              <a:t>»</a:t>
            </a:r>
            <a:endParaRPr lang="fr-CH" sz="800" dirty="0">
              <a:latin typeface="Arial" charset="0"/>
            </a:endParaRPr>
          </a:p>
        </p:txBody>
      </p:sp>
      <p:pic>
        <p:nvPicPr>
          <p:cNvPr id="1031" name="Picture 39" descr="Logo_col_wappen"/>
          <p:cNvPicPr>
            <a:picLocks noChangeAspect="1" noChangeArrowheads="1"/>
          </p:cNvPicPr>
          <p:nvPr/>
        </p:nvPicPr>
        <p:blipFill>
          <a:blip r:embed="rId7" cstate="print"/>
          <a:srcRect/>
          <a:stretch>
            <a:fillRect/>
          </a:stretch>
        </p:blipFill>
        <p:spPr bwMode="auto">
          <a:xfrm>
            <a:off x="360363" y="390525"/>
            <a:ext cx="266700" cy="304800"/>
          </a:xfrm>
          <a:prstGeom prst="rect">
            <a:avLst/>
          </a:prstGeom>
          <a:noFill/>
          <a:ln w="9525">
            <a:noFill/>
            <a:miter lim="800000"/>
            <a:headEnd/>
            <a:tailEnd/>
          </a:ln>
        </p:spPr>
      </p:pic>
      <p:sp>
        <p:nvSpPr>
          <p:cNvPr id="1064" name="Line 40"/>
          <p:cNvSpPr>
            <a:spLocks noChangeShapeType="1"/>
          </p:cNvSpPr>
          <p:nvPr/>
        </p:nvSpPr>
        <p:spPr bwMode="auto">
          <a:xfrm flipH="1">
            <a:off x="1330325" y="6162675"/>
            <a:ext cx="7377113" cy="0"/>
          </a:xfrm>
          <a:prstGeom prst="line">
            <a:avLst/>
          </a:prstGeom>
          <a:noFill/>
          <a:ln w="9525">
            <a:solidFill>
              <a:schemeClr val="tx1"/>
            </a:solidFill>
            <a:round/>
            <a:headEnd/>
            <a:tailEnd/>
          </a:ln>
          <a:effectLst/>
        </p:spPr>
        <p:txBody>
          <a:bodyPr lIns="81621" tIns="40811" rIns="81621" bIns="40811"/>
          <a:lstStyle/>
          <a:p>
            <a:pPr>
              <a:defRPr/>
            </a:pPr>
            <a:endParaRPr lang="de-CH"/>
          </a:p>
        </p:txBody>
      </p:sp>
    </p:spTree>
  </p:cSld>
  <p:clrMap bg1="lt1" tx1="dk1" bg2="lt2" tx2="dk2" accent1="accent1" accent2="accent2" accent3="accent3" accent4="accent4" accent5="accent5" accent6="accent6" hlink="hlink" folHlink="folHlink"/>
  <p:sldLayoutIdLst>
    <p:sldLayoutId id="2147483667" r:id="rId1"/>
    <p:sldLayoutId id="2147483663" r:id="rId2"/>
    <p:sldLayoutId id="2147483664" r:id="rId3"/>
    <p:sldLayoutId id="2147483665" r:id="rId4"/>
    <p:sldLayoutId id="2147483666" r:id="rId5"/>
  </p:sldLayoutIdLst>
  <p:transition>
    <p:pull/>
  </p:transition>
  <p:txStyles>
    <p:titleStyle>
      <a:lvl1pPr algn="l" rtl="0" eaLnBrk="0" fontAlgn="base" hangingPunct="0">
        <a:spcBef>
          <a:spcPct val="0"/>
        </a:spcBef>
        <a:spcAft>
          <a:spcPct val="0"/>
        </a:spcAft>
        <a:defRPr sz="2700" b="1">
          <a:solidFill>
            <a:schemeClr val="tx1"/>
          </a:solidFill>
          <a:latin typeface="+mj-lt"/>
          <a:ea typeface="+mj-ea"/>
          <a:cs typeface="+mj-cs"/>
        </a:defRPr>
      </a:lvl1pPr>
      <a:lvl2pPr algn="l" rtl="0" eaLnBrk="0" fontAlgn="base" hangingPunct="0">
        <a:spcBef>
          <a:spcPct val="0"/>
        </a:spcBef>
        <a:spcAft>
          <a:spcPct val="0"/>
        </a:spcAft>
        <a:defRPr sz="2700" b="1">
          <a:solidFill>
            <a:schemeClr val="tx1"/>
          </a:solidFill>
          <a:latin typeface="Arial" charset="0"/>
        </a:defRPr>
      </a:lvl2pPr>
      <a:lvl3pPr algn="l" rtl="0" eaLnBrk="0" fontAlgn="base" hangingPunct="0">
        <a:spcBef>
          <a:spcPct val="0"/>
        </a:spcBef>
        <a:spcAft>
          <a:spcPct val="0"/>
        </a:spcAft>
        <a:defRPr sz="2700" b="1">
          <a:solidFill>
            <a:schemeClr val="tx1"/>
          </a:solidFill>
          <a:latin typeface="Arial" charset="0"/>
        </a:defRPr>
      </a:lvl3pPr>
      <a:lvl4pPr algn="l" rtl="0" eaLnBrk="0" fontAlgn="base" hangingPunct="0">
        <a:spcBef>
          <a:spcPct val="0"/>
        </a:spcBef>
        <a:spcAft>
          <a:spcPct val="0"/>
        </a:spcAft>
        <a:defRPr sz="2700" b="1">
          <a:solidFill>
            <a:schemeClr val="tx1"/>
          </a:solidFill>
          <a:latin typeface="Arial" charset="0"/>
        </a:defRPr>
      </a:lvl4pPr>
      <a:lvl5pPr algn="l" rtl="0" eaLnBrk="0" fontAlgn="base" hangingPunct="0">
        <a:spcBef>
          <a:spcPct val="0"/>
        </a:spcBef>
        <a:spcAft>
          <a:spcPct val="0"/>
        </a:spcAft>
        <a:defRPr sz="2700" b="1">
          <a:solidFill>
            <a:schemeClr val="tx1"/>
          </a:solidFill>
          <a:latin typeface="Arial" charset="0"/>
        </a:defRPr>
      </a:lvl5pPr>
      <a:lvl6pPr marL="408110" algn="l" rtl="0" fontAlgn="base">
        <a:spcBef>
          <a:spcPct val="0"/>
        </a:spcBef>
        <a:spcAft>
          <a:spcPct val="0"/>
        </a:spcAft>
        <a:defRPr sz="2800" b="1">
          <a:solidFill>
            <a:schemeClr val="tx1"/>
          </a:solidFill>
          <a:latin typeface="Arial" charset="0"/>
        </a:defRPr>
      </a:lvl6pPr>
      <a:lvl7pPr marL="816219" algn="l" rtl="0" fontAlgn="base">
        <a:spcBef>
          <a:spcPct val="0"/>
        </a:spcBef>
        <a:spcAft>
          <a:spcPct val="0"/>
        </a:spcAft>
        <a:defRPr sz="2800" b="1">
          <a:solidFill>
            <a:schemeClr val="tx1"/>
          </a:solidFill>
          <a:latin typeface="Arial" charset="0"/>
        </a:defRPr>
      </a:lvl7pPr>
      <a:lvl8pPr marL="1224329" algn="l" rtl="0" fontAlgn="base">
        <a:spcBef>
          <a:spcPct val="0"/>
        </a:spcBef>
        <a:spcAft>
          <a:spcPct val="0"/>
        </a:spcAft>
        <a:defRPr sz="2800" b="1">
          <a:solidFill>
            <a:schemeClr val="tx1"/>
          </a:solidFill>
          <a:latin typeface="Arial" charset="0"/>
        </a:defRPr>
      </a:lvl8pPr>
      <a:lvl9pPr marL="1632438" algn="l" rtl="0" fontAlgn="base">
        <a:spcBef>
          <a:spcPct val="0"/>
        </a:spcBef>
        <a:spcAft>
          <a:spcPct val="0"/>
        </a:spcAft>
        <a:defRPr sz="2800" b="1">
          <a:solidFill>
            <a:schemeClr val="tx1"/>
          </a:solidFill>
          <a:latin typeface="Arial" charset="0"/>
        </a:defRPr>
      </a:lvl9pPr>
    </p:titleStyle>
    <p:bodyStyle>
      <a:lvl1pPr marL="304800" indent="-304800" algn="l" rtl="0" eaLnBrk="0" fontAlgn="base" hangingPunct="0">
        <a:lnSpc>
          <a:spcPts val="2325"/>
        </a:lnSpc>
        <a:spcBef>
          <a:spcPts val="538"/>
        </a:spcBef>
        <a:spcAft>
          <a:spcPts val="538"/>
        </a:spcAft>
        <a:buChar char="•"/>
        <a:defRPr>
          <a:solidFill>
            <a:schemeClr val="tx1"/>
          </a:solidFill>
          <a:latin typeface="+mn-lt"/>
          <a:ea typeface="+mn-ea"/>
          <a:cs typeface="+mn-cs"/>
        </a:defRPr>
      </a:lvl1pPr>
      <a:lvl2pPr marL="661988" indent="-254000" algn="l" rtl="0" eaLnBrk="0" fontAlgn="base" hangingPunct="0">
        <a:lnSpc>
          <a:spcPts val="1963"/>
        </a:lnSpc>
        <a:spcBef>
          <a:spcPts val="263"/>
        </a:spcBef>
        <a:spcAft>
          <a:spcPts val="263"/>
        </a:spcAft>
        <a:buClr>
          <a:srgbClr val="595959"/>
        </a:buClr>
        <a:buChar char="•"/>
        <a:defRPr>
          <a:solidFill>
            <a:schemeClr val="tx1"/>
          </a:solidFill>
          <a:latin typeface="+mn-lt"/>
        </a:defRPr>
      </a:lvl2pPr>
      <a:lvl3pPr marL="1019175" indent="-203200" algn="l" rtl="0" eaLnBrk="0" fontAlgn="base" hangingPunct="0">
        <a:lnSpc>
          <a:spcPts val="1963"/>
        </a:lnSpc>
        <a:spcBef>
          <a:spcPts val="263"/>
        </a:spcBef>
        <a:spcAft>
          <a:spcPts val="263"/>
        </a:spcAft>
        <a:buClr>
          <a:schemeClr val="bg2"/>
        </a:buClr>
        <a:buChar char="•"/>
        <a:defRPr>
          <a:solidFill>
            <a:schemeClr val="tx1"/>
          </a:solidFill>
          <a:latin typeface="+mn-lt"/>
        </a:defRPr>
      </a:lvl3pPr>
      <a:lvl4pPr marL="1427163" indent="-203200" algn="l" rtl="0" eaLnBrk="0" fontAlgn="base" hangingPunct="0">
        <a:lnSpc>
          <a:spcPts val="1963"/>
        </a:lnSpc>
        <a:spcBef>
          <a:spcPts val="263"/>
        </a:spcBef>
        <a:spcAft>
          <a:spcPts val="263"/>
        </a:spcAft>
        <a:buClr>
          <a:srgbClr val="B3B3B3"/>
        </a:buClr>
        <a:buChar char="•"/>
        <a:defRPr>
          <a:solidFill>
            <a:schemeClr val="tx1"/>
          </a:solidFill>
          <a:latin typeface="+mn-lt"/>
        </a:defRPr>
      </a:lvl4pPr>
      <a:lvl5pPr marL="1835150" indent="-203200" algn="l" rtl="0" eaLnBrk="0" fontAlgn="base" hangingPunct="0">
        <a:lnSpc>
          <a:spcPts val="1963"/>
        </a:lnSpc>
        <a:spcBef>
          <a:spcPts val="263"/>
        </a:spcBef>
        <a:spcAft>
          <a:spcPts val="263"/>
        </a:spcAft>
        <a:buClr>
          <a:srgbClr val="B3B3B3"/>
        </a:buClr>
        <a:buChar char="•"/>
        <a:defRPr>
          <a:solidFill>
            <a:schemeClr val="tx1"/>
          </a:solidFill>
          <a:latin typeface="+mn-lt"/>
        </a:defRPr>
      </a:lvl5pPr>
      <a:lvl6pPr marL="2244604" indent="-204055" algn="l" rtl="0" fontAlgn="base">
        <a:spcBef>
          <a:spcPct val="20000"/>
        </a:spcBef>
        <a:spcAft>
          <a:spcPct val="20000"/>
        </a:spcAft>
        <a:buClr>
          <a:srgbClr val="DDDDDD"/>
        </a:buClr>
        <a:buChar char="•"/>
        <a:defRPr>
          <a:solidFill>
            <a:schemeClr val="tx1"/>
          </a:solidFill>
          <a:latin typeface="+mn-lt"/>
        </a:defRPr>
      </a:lvl6pPr>
      <a:lvl7pPr marL="2652713" indent="-204055" algn="l" rtl="0" fontAlgn="base">
        <a:spcBef>
          <a:spcPct val="20000"/>
        </a:spcBef>
        <a:spcAft>
          <a:spcPct val="20000"/>
        </a:spcAft>
        <a:buClr>
          <a:srgbClr val="DDDDDD"/>
        </a:buClr>
        <a:buChar char="•"/>
        <a:defRPr>
          <a:solidFill>
            <a:schemeClr val="tx1"/>
          </a:solidFill>
          <a:latin typeface="+mn-lt"/>
        </a:defRPr>
      </a:lvl7pPr>
      <a:lvl8pPr marL="3060823" indent="-204055" algn="l" rtl="0" fontAlgn="base">
        <a:spcBef>
          <a:spcPct val="20000"/>
        </a:spcBef>
        <a:spcAft>
          <a:spcPct val="20000"/>
        </a:spcAft>
        <a:buClr>
          <a:srgbClr val="DDDDDD"/>
        </a:buClr>
        <a:buChar char="•"/>
        <a:defRPr>
          <a:solidFill>
            <a:schemeClr val="tx1"/>
          </a:solidFill>
          <a:latin typeface="+mn-lt"/>
        </a:defRPr>
      </a:lvl8pPr>
      <a:lvl9pPr marL="3468932" indent="-204055" algn="l" rtl="0" fontAlgn="base">
        <a:spcBef>
          <a:spcPct val="20000"/>
        </a:spcBef>
        <a:spcAft>
          <a:spcPct val="20000"/>
        </a:spcAft>
        <a:buClr>
          <a:srgbClr val="DDDDDD"/>
        </a:buClr>
        <a:buChar char="•"/>
        <a:defRPr>
          <a:solidFill>
            <a:schemeClr val="tx1"/>
          </a:solidFill>
          <a:latin typeface="+mn-lt"/>
        </a:defRPr>
      </a:lvl9pPr>
    </p:bodyStyle>
    <p:otherStyle>
      <a:defPPr>
        <a:defRPr lang="de-DE"/>
      </a:defPPr>
      <a:lvl1pPr marL="0" algn="l" defTabSz="816219" rtl="0" eaLnBrk="1" latinLnBrk="0" hangingPunct="1">
        <a:defRPr sz="1600" kern="1200">
          <a:solidFill>
            <a:schemeClr val="tx1"/>
          </a:solidFill>
          <a:latin typeface="+mn-lt"/>
          <a:ea typeface="+mn-ea"/>
          <a:cs typeface="+mn-cs"/>
        </a:defRPr>
      </a:lvl1pPr>
      <a:lvl2pPr marL="408110" algn="l" defTabSz="816219" rtl="0" eaLnBrk="1" latinLnBrk="0" hangingPunct="1">
        <a:defRPr sz="1600" kern="1200">
          <a:solidFill>
            <a:schemeClr val="tx1"/>
          </a:solidFill>
          <a:latin typeface="+mn-lt"/>
          <a:ea typeface="+mn-ea"/>
          <a:cs typeface="+mn-cs"/>
        </a:defRPr>
      </a:lvl2pPr>
      <a:lvl3pPr marL="816219" algn="l" defTabSz="816219" rtl="0" eaLnBrk="1" latinLnBrk="0" hangingPunct="1">
        <a:defRPr sz="1600" kern="1200">
          <a:solidFill>
            <a:schemeClr val="tx1"/>
          </a:solidFill>
          <a:latin typeface="+mn-lt"/>
          <a:ea typeface="+mn-ea"/>
          <a:cs typeface="+mn-cs"/>
        </a:defRPr>
      </a:lvl3pPr>
      <a:lvl4pPr marL="1224329" algn="l" defTabSz="816219" rtl="0" eaLnBrk="1" latinLnBrk="0" hangingPunct="1">
        <a:defRPr sz="1600" kern="1200">
          <a:solidFill>
            <a:schemeClr val="tx1"/>
          </a:solidFill>
          <a:latin typeface="+mn-lt"/>
          <a:ea typeface="+mn-ea"/>
          <a:cs typeface="+mn-cs"/>
        </a:defRPr>
      </a:lvl4pPr>
      <a:lvl5pPr marL="1632438" algn="l" defTabSz="816219" rtl="0" eaLnBrk="1" latinLnBrk="0" hangingPunct="1">
        <a:defRPr sz="1600" kern="1200">
          <a:solidFill>
            <a:schemeClr val="tx1"/>
          </a:solidFill>
          <a:latin typeface="+mn-lt"/>
          <a:ea typeface="+mn-ea"/>
          <a:cs typeface="+mn-cs"/>
        </a:defRPr>
      </a:lvl5pPr>
      <a:lvl6pPr marL="2040549" algn="l" defTabSz="816219" rtl="0" eaLnBrk="1" latinLnBrk="0" hangingPunct="1">
        <a:defRPr sz="1600" kern="1200">
          <a:solidFill>
            <a:schemeClr val="tx1"/>
          </a:solidFill>
          <a:latin typeface="+mn-lt"/>
          <a:ea typeface="+mn-ea"/>
          <a:cs typeface="+mn-cs"/>
        </a:defRPr>
      </a:lvl6pPr>
      <a:lvl7pPr marL="2448658" algn="l" defTabSz="816219" rtl="0" eaLnBrk="1" latinLnBrk="0" hangingPunct="1">
        <a:defRPr sz="1600" kern="1200">
          <a:solidFill>
            <a:schemeClr val="tx1"/>
          </a:solidFill>
          <a:latin typeface="+mn-lt"/>
          <a:ea typeface="+mn-ea"/>
          <a:cs typeface="+mn-cs"/>
        </a:defRPr>
      </a:lvl7pPr>
      <a:lvl8pPr marL="2856768" algn="l" defTabSz="816219" rtl="0" eaLnBrk="1" latinLnBrk="0" hangingPunct="1">
        <a:defRPr sz="1600" kern="1200">
          <a:solidFill>
            <a:schemeClr val="tx1"/>
          </a:solidFill>
          <a:latin typeface="+mn-lt"/>
          <a:ea typeface="+mn-ea"/>
          <a:cs typeface="+mn-cs"/>
        </a:defRPr>
      </a:lvl8pPr>
      <a:lvl9pPr marL="3264877" algn="l" defTabSz="81621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fr-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92E3A-A85E-4955-9BDC-D579CFE1A53E}" type="datetimeFigureOut">
              <a:rPr lang="fr-CH" smtClean="0"/>
              <a:pPr/>
              <a:t>17.01.2013</a:t>
            </a:fld>
            <a:endParaRPr lang="fr-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D4DE2-EEE6-4FB7-A2B0-431D74EAC282}" type="slidenum">
              <a:rPr lang="fr-CH" smtClean="0"/>
              <a:pPr/>
              <a:t>‹Nr.›</a:t>
            </a:fld>
            <a:endParaRPr lang="fr-CH"/>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30325" y="2051050"/>
            <a:ext cx="7450138" cy="2087563"/>
          </a:xfrm>
        </p:spPr>
        <p:txBody>
          <a:bodyPr/>
          <a:lstStyle/>
          <a:p>
            <a:pPr eaLnBrk="1" hangingPunct="1"/>
            <a:r>
              <a:rPr lang="fr-CH" smtClean="0"/>
              <a:t>Soutenir les familles – renforcer l’économie – promouvoir l’égalité</a:t>
            </a:r>
          </a:p>
        </p:txBody>
      </p:sp>
      <p:sp>
        <p:nvSpPr>
          <p:cNvPr id="3075" name="Rectangle 3"/>
          <p:cNvSpPr>
            <a:spLocks noGrp="1" noChangeArrowheads="1"/>
          </p:cNvSpPr>
          <p:nvPr>
            <p:ph type="subTitle" idx="1"/>
          </p:nvPr>
        </p:nvSpPr>
        <p:spPr>
          <a:xfrm>
            <a:off x="1330325" y="4210050"/>
            <a:ext cx="7450138" cy="2093913"/>
          </a:xfrm>
        </p:spPr>
        <p:txBody>
          <a:bodyPr/>
          <a:lstStyle/>
          <a:p>
            <a:pPr eaLnBrk="1" hangingPunct="1"/>
            <a:r>
              <a:rPr lang="fr-CH" smtClean="0"/>
              <a:t>Votation du 3 mars 2013 sur l’art. 115</a:t>
            </a:r>
            <a:r>
              <a:rPr lang="fr-CH" i="1" smtClean="0"/>
              <a:t>a</a:t>
            </a:r>
            <a:r>
              <a:rPr lang="fr-CH" smtClean="0"/>
              <a:t> Cst. relatif à la politique de la famille</a:t>
            </a:r>
          </a:p>
        </p:txBody>
      </p:sp>
    </p:spTree>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lutte contre la pauvreté des familles</a:t>
            </a:r>
            <a:endParaRPr lang="fr-CH" dirty="0"/>
          </a:p>
        </p:txBody>
      </p:sp>
      <p:sp>
        <p:nvSpPr>
          <p:cNvPr id="3" name="Inhaltsplatzhalter 2"/>
          <p:cNvSpPr>
            <a:spLocks noGrp="1"/>
          </p:cNvSpPr>
          <p:nvPr>
            <p:ph idx="1"/>
          </p:nvPr>
        </p:nvSpPr>
        <p:spPr/>
        <p:txBody>
          <a:bodyPr/>
          <a:lstStyle/>
          <a:p>
            <a:pPr lvl="1"/>
            <a:r>
              <a:rPr lang="fr-CH" dirty="0" smtClean="0"/>
              <a:t>De nombreuses familles ont besoin de deux salaires. </a:t>
            </a:r>
          </a:p>
          <a:p>
            <a:pPr lvl="1"/>
            <a:r>
              <a:rPr lang="fr-CH" dirty="0" smtClean="0"/>
              <a:t>Aujourd’hui en Suisse, les familles monoparentales et les familles nombreuses sont particulièrement exposées au risque de tomber dans la pauvreté. </a:t>
            </a:r>
          </a:p>
          <a:p>
            <a:pPr lvl="1"/>
            <a:r>
              <a:rPr lang="fr-CH" dirty="0" smtClean="0"/>
              <a:t>Grâce à l’accueil extrafamilial des enfants, les familles dans le besoin peuvent améliorer leur situation financière par leurs propres moyens, grâce au travail.</a:t>
            </a:r>
            <a:endParaRPr lang="fr-CH" dirty="0"/>
          </a:p>
        </p:txBody>
      </p:sp>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fr-CH" sz="2800" kern="1200" dirty="0" smtClean="0">
                <a:latin typeface="Arial" pitchFamily="34" charset="0"/>
                <a:cs typeface="Arial" pitchFamily="34" charset="0"/>
              </a:rPr>
              <a:t>Le nouvel article constitutionnel…</a:t>
            </a:r>
            <a:br>
              <a:rPr lang="fr-CH" sz="2800" kern="1200" dirty="0" smtClean="0">
                <a:latin typeface="Arial" pitchFamily="34" charset="0"/>
                <a:cs typeface="Arial" pitchFamily="34" charset="0"/>
              </a:rPr>
            </a:br>
            <a:endParaRPr lang="fr-CH" dirty="0"/>
          </a:p>
        </p:txBody>
      </p:sp>
      <p:pic>
        <p:nvPicPr>
          <p:cNvPr id="4" name="Inhaltsplatzhalter 3" descr="Jan-6Jahre.jpg"/>
          <p:cNvPicPr>
            <a:picLocks noGrp="1" noChangeAspect="1"/>
          </p:cNvPicPr>
          <p:nvPr>
            <p:ph idx="1"/>
          </p:nvPr>
        </p:nvPicPr>
        <p:blipFill>
          <a:blip r:embed="rId2" cstate="print"/>
          <a:stretch>
            <a:fillRect/>
          </a:stretch>
        </p:blipFill>
        <p:spPr>
          <a:xfrm>
            <a:off x="2097650" y="1619250"/>
            <a:ext cx="5953587" cy="4210050"/>
          </a:xfrm>
        </p:spPr>
      </p:pic>
      <p:sp>
        <p:nvSpPr>
          <p:cNvPr id="5" name="Textfeld 4"/>
          <p:cNvSpPr txBox="1"/>
          <p:nvPr/>
        </p:nvSpPr>
        <p:spPr>
          <a:xfrm>
            <a:off x="7018317" y="5679677"/>
            <a:ext cx="1674420" cy="415498"/>
          </a:xfrm>
          <a:prstGeom prst="rect">
            <a:avLst/>
          </a:prstGeom>
          <a:noFill/>
        </p:spPr>
        <p:txBody>
          <a:bodyPr wrap="square" rtlCol="0">
            <a:spAutoFit/>
          </a:bodyPr>
          <a:lstStyle/>
          <a:p>
            <a:r>
              <a:rPr lang="de-CH" b="1" dirty="0" smtClean="0">
                <a:latin typeface="+mn-lt"/>
              </a:rPr>
              <a:t>Jan, 6 ans</a:t>
            </a:r>
            <a:endParaRPr lang="fr-CH" b="1" dirty="0">
              <a:latin typeface="+mn-lt"/>
            </a:endParaRPr>
          </a:p>
        </p:txBody>
      </p:sp>
    </p:spTree>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ne porte pas atteinte à l’autonomie </a:t>
            </a:r>
            <a:r>
              <a:rPr lang="fr-CH" smtClean="0"/>
              <a:t>des familles</a:t>
            </a:r>
            <a:endParaRPr lang="fr-CH" dirty="0"/>
          </a:p>
        </p:txBody>
      </p:sp>
      <p:sp>
        <p:nvSpPr>
          <p:cNvPr id="3" name="Inhaltsplatzhalter 2"/>
          <p:cNvSpPr>
            <a:spLocks noGrp="1"/>
          </p:cNvSpPr>
          <p:nvPr>
            <p:ph idx="1"/>
          </p:nvPr>
        </p:nvSpPr>
        <p:spPr/>
        <p:txBody>
          <a:bodyPr/>
          <a:lstStyle/>
          <a:p>
            <a:r>
              <a:rPr lang="fr-CH" dirty="0" smtClean="0"/>
              <a:t>Avec ce nouvel article constitutionnel, personne ne s’ingère dans les affaires des familles pour décider comme elles doivent organiser leur vie familiale et leur vie professionnelle.</a:t>
            </a:r>
          </a:p>
          <a:p>
            <a:r>
              <a:rPr lang="fr-CH" dirty="0" smtClean="0"/>
              <a:t>Les parents restent libres de décider si l’un d’entre eux se consacre exclusivement à l’éducation des enfants ou s’ils souhaitent profiter de l’offre d’accueil extrafamilial.</a:t>
            </a:r>
            <a:endParaRPr lang="fr-CH" dirty="0"/>
          </a:p>
        </p:txBody>
      </p:sp>
    </p:spTree>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respecte les compétences actuelles des cantons</a:t>
            </a:r>
            <a:endParaRPr lang="fr-CH" dirty="0"/>
          </a:p>
        </p:txBody>
      </p:sp>
      <p:sp>
        <p:nvSpPr>
          <p:cNvPr id="3" name="Inhaltsplatzhalter 2"/>
          <p:cNvSpPr>
            <a:spLocks noGrp="1"/>
          </p:cNvSpPr>
          <p:nvPr>
            <p:ph idx="1"/>
          </p:nvPr>
        </p:nvSpPr>
        <p:spPr/>
        <p:txBody>
          <a:bodyPr/>
          <a:lstStyle/>
          <a:p>
            <a:r>
              <a:rPr lang="fr-CH" dirty="0" smtClean="0"/>
              <a:t>En matière de politique familiale, la compétence incombe en premier lieu aux cantons.</a:t>
            </a:r>
          </a:p>
          <a:p>
            <a:r>
              <a:rPr lang="fr-CH" dirty="0" smtClean="0"/>
              <a:t>C’est à eux de décider comment ils souhaitent encourager la conciliation entre famille et travail et quels moyens financiers ils veulent mettre à disposition.</a:t>
            </a:r>
          </a:p>
          <a:p>
            <a:r>
              <a:rPr lang="fr-CH" dirty="0" smtClean="0"/>
              <a:t>La Confédération pourrait tout au plus fixer des prescriptions si leurs efforts, conjugués à ceux des communes et des organisations privées, ne suffisaient pas.</a:t>
            </a:r>
          </a:p>
          <a:p>
            <a:r>
              <a:rPr lang="fr-CH" dirty="0" smtClean="0"/>
              <a:t>Elle pourrait par exemple édicter des prescriptions si l’offre de places d’accueil extrafamilial des enfants ne couvrait manifestement pas le besoin  des familles et que les cantons ne s’engageaient pas suffisamment pour améliorer la situation.</a:t>
            </a:r>
            <a:endParaRPr lang="fr-CH" dirty="0"/>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confie la mise en œuvre concrète au Parlement</a:t>
            </a:r>
            <a:endParaRPr lang="fr-CH" dirty="0"/>
          </a:p>
        </p:txBody>
      </p:sp>
      <p:sp>
        <p:nvSpPr>
          <p:cNvPr id="3" name="Inhaltsplatzhalter 2"/>
          <p:cNvSpPr>
            <a:spLocks noGrp="1"/>
          </p:cNvSpPr>
          <p:nvPr>
            <p:ph idx="1"/>
          </p:nvPr>
        </p:nvSpPr>
        <p:spPr/>
        <p:txBody>
          <a:bodyPr/>
          <a:lstStyle/>
          <a:p>
            <a:r>
              <a:rPr lang="fr-CH" dirty="0" smtClean="0"/>
              <a:t>La Confédération a la possibilité de financer des mesures d’encouragement. Une loi fédérale devra définir son engagement financier, le cas échéant. Cette loi devra être adoptée par le Parlement, et approuvée par le peuple en cas de référendum.</a:t>
            </a:r>
          </a:p>
          <a:p>
            <a:r>
              <a:rPr lang="fr-CH" dirty="0" smtClean="0"/>
              <a:t>Les éventuelles prescriptions données aux cantons devraient elles aussi faire l’objet d’une loi adoptée par le Parlement et sujette à référendum.</a:t>
            </a:r>
          </a:p>
          <a:p>
            <a:r>
              <a:rPr lang="fr-CH" dirty="0" smtClean="0"/>
              <a:t>Les éventuels coûts supplémentaires à la charge de la Confédération et des cantons ne sont pas encore chiffrables, car ils dépendront de la loi fédérale, le cas échéant.</a:t>
            </a:r>
            <a:endParaRPr lang="fr-CH" dirty="0"/>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Raphael-5ansetdemi.jpg"/>
          <p:cNvPicPr>
            <a:picLocks noChangeAspect="1"/>
          </p:cNvPicPr>
          <p:nvPr/>
        </p:nvPicPr>
        <p:blipFill>
          <a:blip r:embed="rId2" cstate="print"/>
          <a:stretch>
            <a:fillRect/>
          </a:stretch>
        </p:blipFill>
        <p:spPr>
          <a:xfrm>
            <a:off x="2182647" y="0"/>
            <a:ext cx="4778705" cy="6858000"/>
          </a:xfrm>
          <a:prstGeom prst="rect">
            <a:avLst/>
          </a:prstGeom>
        </p:spPr>
      </p:pic>
      <p:sp>
        <p:nvSpPr>
          <p:cNvPr id="16" name="Textfeld 15"/>
          <p:cNvSpPr txBox="1"/>
          <p:nvPr/>
        </p:nvSpPr>
        <p:spPr>
          <a:xfrm>
            <a:off x="7089568" y="6276247"/>
            <a:ext cx="1816926" cy="415498"/>
          </a:xfrm>
          <a:prstGeom prst="rect">
            <a:avLst/>
          </a:prstGeom>
          <a:noFill/>
        </p:spPr>
        <p:txBody>
          <a:bodyPr wrap="square" rtlCol="0">
            <a:spAutoFit/>
          </a:bodyPr>
          <a:lstStyle/>
          <a:p>
            <a:r>
              <a:rPr lang="de-CH" b="1" dirty="0" smtClean="0">
                <a:latin typeface="+mn-lt"/>
              </a:rPr>
              <a:t>Raphaël, 5 ans</a:t>
            </a:r>
            <a:endParaRPr lang="fr-CH" b="1" dirty="0">
              <a:latin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330325" y="323850"/>
            <a:ext cx="7488238" cy="1419225"/>
          </a:xfrm>
        </p:spPr>
        <p:txBody>
          <a:bodyPr/>
          <a:lstStyle/>
          <a:p>
            <a:pPr lvl="0"/>
            <a:r>
              <a:rPr lang="fr-CH" sz="2800" kern="1200" dirty="0" smtClean="0">
                <a:latin typeface="Arial" pitchFamily="34" charset="0"/>
                <a:cs typeface="Arial" pitchFamily="34" charset="0"/>
              </a:rPr>
              <a:t>Le nouvel article sur la famille vise à améliorer la conciliation entre famille et travail, car…</a:t>
            </a:r>
            <a:br>
              <a:rPr lang="fr-CH" sz="2800" kern="1200" dirty="0" smtClean="0">
                <a:latin typeface="Arial" pitchFamily="34" charset="0"/>
                <a:cs typeface="Arial" pitchFamily="34" charset="0"/>
              </a:rPr>
            </a:br>
            <a:endParaRPr lang="fr-CH" sz="2800" dirty="0"/>
          </a:p>
        </p:txBody>
      </p:sp>
      <p:pic>
        <p:nvPicPr>
          <p:cNvPr id="8" name="Inhaltsplatzhalter 7" descr="Annie-8ans.jpg"/>
          <p:cNvPicPr>
            <a:picLocks noGrp="1" noChangeAspect="1"/>
          </p:cNvPicPr>
          <p:nvPr>
            <p:ph idx="1"/>
          </p:nvPr>
        </p:nvPicPr>
        <p:blipFill>
          <a:blip r:embed="rId2" cstate="print"/>
          <a:stretch>
            <a:fillRect/>
          </a:stretch>
        </p:blipFill>
        <p:spPr>
          <a:xfrm>
            <a:off x="2119165" y="1619250"/>
            <a:ext cx="5910557" cy="4210050"/>
          </a:xfrm>
        </p:spPr>
      </p:pic>
      <p:sp>
        <p:nvSpPr>
          <p:cNvPr id="4" name="Textfeld 3"/>
          <p:cNvSpPr txBox="1"/>
          <p:nvPr/>
        </p:nvSpPr>
        <p:spPr>
          <a:xfrm>
            <a:off x="6855130" y="5655927"/>
            <a:ext cx="1813856" cy="415498"/>
          </a:xfrm>
          <a:prstGeom prst="rect">
            <a:avLst/>
          </a:prstGeom>
          <a:noFill/>
        </p:spPr>
        <p:txBody>
          <a:bodyPr wrap="square" rtlCol="0">
            <a:spAutoFit/>
          </a:bodyPr>
          <a:lstStyle/>
          <a:p>
            <a:r>
              <a:rPr lang="de-CH" b="1" dirty="0" smtClean="0">
                <a:latin typeface="+mn-lt"/>
              </a:rPr>
              <a:t>Annie, 8 ans</a:t>
            </a:r>
            <a:endParaRPr lang="fr-CH" b="1" dirty="0">
              <a:latin typeface="+mn-lt"/>
            </a:endParaRPr>
          </a:p>
        </p:txBody>
      </p:sp>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 </a:t>
            </a:r>
            <a:r>
              <a:rPr lang="en-US" dirty="0" err="1" smtClean="0"/>
              <a:t>il</a:t>
            </a:r>
            <a:r>
              <a:rPr lang="en-US" dirty="0" smtClean="0"/>
              <a:t> </a:t>
            </a:r>
            <a:r>
              <a:rPr lang="en-US" dirty="0" err="1" smtClean="0"/>
              <a:t>faut</a:t>
            </a:r>
            <a:r>
              <a:rPr lang="en-US" dirty="0" smtClean="0"/>
              <a:t> </a:t>
            </a:r>
            <a:r>
              <a:rPr lang="en-US" dirty="0" err="1" smtClean="0"/>
              <a:t>soutenir</a:t>
            </a:r>
            <a:r>
              <a:rPr lang="en-US" dirty="0" smtClean="0"/>
              <a:t> les </a:t>
            </a:r>
            <a:r>
              <a:rPr lang="en-US" dirty="0" err="1" smtClean="0"/>
              <a:t>familles</a:t>
            </a:r>
            <a:r>
              <a:rPr lang="en-US" dirty="0" smtClean="0"/>
              <a:t>, qui </a:t>
            </a:r>
            <a:r>
              <a:rPr lang="en-US" dirty="0" err="1" smtClean="0"/>
              <a:t>fournissent</a:t>
            </a:r>
            <a:r>
              <a:rPr lang="en-US" dirty="0" smtClean="0"/>
              <a:t> des </a:t>
            </a:r>
            <a:r>
              <a:rPr lang="en-US" dirty="0" err="1" smtClean="0"/>
              <a:t>prestations</a:t>
            </a:r>
            <a:r>
              <a:rPr lang="en-US" dirty="0" smtClean="0"/>
              <a:t> </a:t>
            </a:r>
            <a:r>
              <a:rPr lang="en-US" dirty="0" err="1" smtClean="0"/>
              <a:t>essentielles</a:t>
            </a:r>
            <a:r>
              <a:rPr lang="en-US" dirty="0" smtClean="0"/>
              <a:t> pour la </a:t>
            </a:r>
            <a:r>
              <a:rPr lang="en-US" dirty="0" err="1" smtClean="0"/>
              <a:t>société</a:t>
            </a:r>
            <a:endParaRPr lang="en-US" dirty="0" smtClean="0"/>
          </a:p>
        </p:txBody>
      </p:sp>
      <p:sp>
        <p:nvSpPr>
          <p:cNvPr id="4099" name="Rectangle 3"/>
          <p:cNvSpPr>
            <a:spLocks noGrp="1" noChangeArrowheads="1"/>
          </p:cNvSpPr>
          <p:nvPr>
            <p:ph type="body" idx="1"/>
          </p:nvPr>
        </p:nvSpPr>
        <p:spPr/>
        <p:txBody>
          <a:bodyPr/>
          <a:lstStyle/>
          <a:p>
            <a:pPr eaLnBrk="1" hangingPunct="1"/>
            <a:endParaRPr lang="fr-CH" dirty="0" smtClean="0"/>
          </a:p>
          <a:p>
            <a:pPr lvl="1"/>
            <a:r>
              <a:rPr lang="fr-CH" dirty="0" smtClean="0"/>
              <a:t>Les familles constituent un pilier important de notre société. Elles fournissent gratuitement des prestations irremplaçables. Avec le nouvel article sur la famille, cette valeur centrale est davantage reconnue.</a:t>
            </a:r>
            <a:endParaRPr lang="fr-CH" dirty="0"/>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les modèles familiaux ont évolué</a:t>
            </a:r>
            <a:endParaRPr lang="fr-CH" dirty="0"/>
          </a:p>
        </p:txBody>
      </p:sp>
      <p:sp>
        <p:nvSpPr>
          <p:cNvPr id="3" name="Inhaltsplatzhalter 2"/>
          <p:cNvSpPr>
            <a:spLocks noGrp="1"/>
          </p:cNvSpPr>
          <p:nvPr>
            <p:ph idx="1"/>
          </p:nvPr>
        </p:nvSpPr>
        <p:spPr/>
        <p:txBody>
          <a:bodyPr/>
          <a:lstStyle/>
          <a:p>
            <a:r>
              <a:rPr lang="fr-CH" dirty="0" smtClean="0"/>
              <a:t>La taille des familles a diminué et la répartition classique des rôles hommes-femmes est moins rigide. </a:t>
            </a:r>
          </a:p>
          <a:p>
            <a:r>
              <a:rPr lang="fr-CH" dirty="0" smtClean="0"/>
              <a:t>Les femmes bénéficient d’un bon niveau de formation et souhaitent rester actives une fois devenues mères.</a:t>
            </a:r>
          </a:p>
          <a:p>
            <a:r>
              <a:rPr lang="fr-CH" dirty="0" smtClean="0"/>
              <a:t>Il existe maintenant beaucoup de familles recomposées ou monoparentales.</a:t>
            </a:r>
          </a:p>
          <a:p>
            <a:endParaRPr lang="fr-CH" dirty="0" smtClean="0"/>
          </a:p>
          <a:p>
            <a:endParaRPr lang="fr-CH" dirty="0" smtClean="0"/>
          </a:p>
        </p:txBody>
      </p:sp>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cela répond à un besoin de nombreuses familles</a:t>
            </a:r>
            <a:endParaRPr lang="fr-CH" dirty="0"/>
          </a:p>
        </p:txBody>
      </p:sp>
      <p:sp>
        <p:nvSpPr>
          <p:cNvPr id="3" name="Inhaltsplatzhalter 2"/>
          <p:cNvSpPr>
            <a:spLocks noGrp="1"/>
          </p:cNvSpPr>
          <p:nvPr>
            <p:ph idx="1"/>
          </p:nvPr>
        </p:nvSpPr>
        <p:spPr/>
        <p:txBody>
          <a:bodyPr/>
          <a:lstStyle/>
          <a:p>
            <a:r>
              <a:rPr lang="fr-CH" dirty="0" smtClean="0"/>
              <a:t>De nombreuses familles souhaitent ou doivent concilier vie de famille et activité lucrative ou formation.</a:t>
            </a:r>
          </a:p>
          <a:p>
            <a:r>
              <a:rPr lang="fr-CH" dirty="0" smtClean="0"/>
              <a:t>Elles sont de ce fait confrontées à des difficultés: manque de places d’accueil extra-familiales et de structures parascolaires, et les coûts de ces places sont trop élevés.</a:t>
            </a:r>
            <a:endParaRPr lang="fr-CH" dirty="0"/>
          </a:p>
        </p:txBody>
      </p:sp>
    </p:spTree>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0325" y="323850"/>
            <a:ext cx="7488238" cy="1285875"/>
          </a:xfrm>
        </p:spPr>
        <p:txBody>
          <a:bodyPr/>
          <a:lstStyle/>
          <a:p>
            <a:r>
              <a:rPr lang="fr-CH" dirty="0" smtClean="0"/>
              <a:t>…le désir d’enfant et l’activité professionnelle ne devraient pas s’exclure mutuellement</a:t>
            </a:r>
            <a:endParaRPr lang="fr-CH" dirty="0"/>
          </a:p>
        </p:txBody>
      </p:sp>
      <p:sp>
        <p:nvSpPr>
          <p:cNvPr id="3" name="Inhaltsplatzhalter 2"/>
          <p:cNvSpPr>
            <a:spLocks noGrp="1"/>
          </p:cNvSpPr>
          <p:nvPr>
            <p:ph idx="1"/>
          </p:nvPr>
        </p:nvSpPr>
        <p:spPr>
          <a:xfrm>
            <a:off x="1330325" y="1943100"/>
            <a:ext cx="7488238" cy="3886200"/>
          </a:xfrm>
        </p:spPr>
        <p:txBody>
          <a:bodyPr/>
          <a:lstStyle/>
          <a:p>
            <a:r>
              <a:rPr lang="fr-CH" dirty="0" smtClean="0"/>
              <a:t>Les femmes et les hommes doivent pouvoir satisfaire leur désir d’enfant sans devoir abandonner leur travail ou réduire fortement leur taux d’occupation ni renoncer à une formation ou à un perfectionnement.</a:t>
            </a:r>
          </a:p>
          <a:p>
            <a:r>
              <a:rPr lang="fr-CH" dirty="0" smtClean="0"/>
              <a:t>Avec un soutien ciblé il est possible de concilier les deux.</a:t>
            </a:r>
            <a:endParaRPr lang="fr-CH" dirty="0"/>
          </a:p>
        </p:txBody>
      </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il renforce la liberté de décision des parents</a:t>
            </a:r>
            <a:endParaRPr lang="fr-CH" dirty="0"/>
          </a:p>
        </p:txBody>
      </p:sp>
      <p:sp>
        <p:nvSpPr>
          <p:cNvPr id="3" name="Inhaltsplatzhalter 2"/>
          <p:cNvSpPr>
            <a:spLocks noGrp="1"/>
          </p:cNvSpPr>
          <p:nvPr>
            <p:ph idx="1"/>
          </p:nvPr>
        </p:nvSpPr>
        <p:spPr/>
        <p:txBody>
          <a:bodyPr/>
          <a:lstStyle/>
          <a:p>
            <a:r>
              <a:rPr lang="fr-CH" dirty="0" smtClean="0"/>
              <a:t>Le nouvel article donne davantage de marge de manœuvre aux familles.</a:t>
            </a:r>
          </a:p>
          <a:p>
            <a:r>
              <a:rPr lang="fr-CH" dirty="0" smtClean="0"/>
              <a:t>Si l’offre de places d’accueil extrafamilial est suffisante, les parents peuvent choisir plus librement comment ils souhaitent se répartir les rôles.</a:t>
            </a:r>
          </a:p>
          <a:p>
            <a:r>
              <a:rPr lang="fr-CH" dirty="0" smtClean="0"/>
              <a:t>Ils peuvent aussi choisir plus librement s’ils souhaitent faire garder leurs enfants à l’extérieur ou non.</a:t>
            </a:r>
            <a:endParaRPr lang="fr-CH" dirty="0"/>
          </a:p>
        </p:txBody>
      </p:sp>
    </p:spTree>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il promeut l’égalité entre les hommes et les femmes </a:t>
            </a:r>
            <a:endParaRPr lang="fr-CH" dirty="0"/>
          </a:p>
        </p:txBody>
      </p:sp>
      <p:sp>
        <p:nvSpPr>
          <p:cNvPr id="3" name="Inhaltsplatzhalter 2"/>
          <p:cNvSpPr>
            <a:spLocks noGrp="1"/>
          </p:cNvSpPr>
          <p:nvPr>
            <p:ph idx="1"/>
          </p:nvPr>
        </p:nvSpPr>
        <p:spPr/>
        <p:txBody>
          <a:bodyPr/>
          <a:lstStyle/>
          <a:p>
            <a:r>
              <a:rPr lang="fr-CH" dirty="0" smtClean="0"/>
              <a:t>Si l’offre de places d’accueil extrafamilial est suffisante, les parents peuvent choisir plus librement comment ils souhaitent se répartir les rôles.</a:t>
            </a:r>
          </a:p>
          <a:p>
            <a:r>
              <a:rPr lang="fr-CH" dirty="0" smtClean="0"/>
              <a:t>Ce sont surtout les femmes qui en profitent, mais aussi les hommes qui souhaitent participer davantage à la vie de famille.</a:t>
            </a:r>
            <a:endParaRPr lang="fr-CH" dirty="0"/>
          </a:p>
        </p:txBody>
      </p:sp>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il renforce l’économie et contribue à notre prospérité</a:t>
            </a:r>
            <a:endParaRPr lang="fr-CH" dirty="0"/>
          </a:p>
        </p:txBody>
      </p:sp>
      <p:sp>
        <p:nvSpPr>
          <p:cNvPr id="3" name="Inhaltsplatzhalter 2"/>
          <p:cNvSpPr>
            <a:spLocks noGrp="1"/>
          </p:cNvSpPr>
          <p:nvPr>
            <p:ph idx="1"/>
          </p:nvPr>
        </p:nvSpPr>
        <p:spPr>
          <a:xfrm>
            <a:off x="1330325" y="1381125"/>
            <a:ext cx="7488238" cy="4448175"/>
          </a:xfrm>
        </p:spPr>
        <p:txBody>
          <a:bodyPr/>
          <a:lstStyle/>
          <a:p>
            <a:r>
              <a:rPr lang="fr-CH" sz="1600" dirty="0" smtClean="0"/>
              <a:t>L’économie a besoin d’une population active aussi importante que possible.</a:t>
            </a:r>
          </a:p>
          <a:p>
            <a:r>
              <a:rPr lang="fr-CH" sz="1600" dirty="0" smtClean="0"/>
              <a:t>Comme les hommes, les femmes doivent pouvoir continuer à travailler lorsqu’elles ont des enfants.</a:t>
            </a:r>
          </a:p>
          <a:p>
            <a:pPr marL="304800" lvl="1" indent="-304800">
              <a:lnSpc>
                <a:spcPts val="2325"/>
              </a:lnSpc>
              <a:spcBef>
                <a:spcPts val="538"/>
              </a:spcBef>
              <a:spcAft>
                <a:spcPts val="538"/>
              </a:spcAft>
              <a:buClrTx/>
            </a:pPr>
            <a:r>
              <a:rPr lang="fr-CH" sz="1600" dirty="0" smtClean="0"/>
              <a:t>Il faut que l’investissement dans la formation des femmes vaille la peine. La naissance des enfants ne doit pas sonner le glas de la vie active des femmes ou les obliger à réduire fortement leur taux d’occupation.</a:t>
            </a:r>
          </a:p>
          <a:p>
            <a:r>
              <a:rPr lang="fr-CH" sz="1600" dirty="0" smtClean="0"/>
              <a:t>Les entreprises manquent de personnel qualifié – Une offre de places d’accueil extrafamilial suffisante permettrait de maintenir les femmes qualifiés sur le marché de l’emploi et/ou suivre une formation ou un perfectionnement.</a:t>
            </a:r>
          </a:p>
          <a:p>
            <a:r>
              <a:rPr lang="fr-CH" sz="1600" dirty="0" smtClean="0"/>
              <a:t>Que davantage de femmes et d’hommes exercent une activité lucrative est aussi bénéfique pour les assurances sociales (cotisations salariales) et les prestations des pouvoirs publics (impôts, impôts à la consommation).</a:t>
            </a:r>
          </a:p>
        </p:txBody>
      </p:sp>
    </p:spTree>
  </p:cSld>
  <p:clrMapOvr>
    <a:masterClrMapping/>
  </p:clrMapOvr>
  <p:transition>
    <p:pull/>
  </p:transition>
</p:sld>
</file>

<file path=ppt/theme/theme1.xml><?xml version="1.0" encoding="utf-8"?>
<a:theme xmlns:a="http://schemas.openxmlformats.org/drawingml/2006/main" name="101102_PLR-VS-solidarité_Ayent_Roy_fertig">
  <a:themeElements>
    <a:clrScheme name="101102_PLR-VS-solidarité_Ayent_Roy_fert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1102_PLR-VS-solidarité_Ayent_Roy_ferti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01102_PLR-VS-solidarité_Ayent_Roy_fert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1102_PLR-VS-solidarité_Ayent_Roy_fert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1102_PLR-VS-solidarité_Ayent_Roy_fert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1102_PLR-VS-solidarité_Ayent_Roy_fert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1102_PLR-VS-solidarité_Ayent_Roy_fert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1102_PLR-VS-solidarité_Ayent_Roy_fert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1102_PLR-VS-solidarité_Ayent_Roy_ferti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1102_PLR-VS-solidarité_Ayent_Roy_fert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1102_PLR-VS-solidarité_Ayent_Roy_fert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1102_PLR-VS-solidarité_Ayent_Roy_fert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1102_PLR-VS-solidarité_Ayent_Roy_fert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1102_PLR-VS-solidarité_Ayent_Roy_fert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101102_PLR-VS-solidarité_Ayent_Roy_fertig</Template>
  <TotalTime>0</TotalTime>
  <Words>872</Words>
  <Application>Microsoft Office PowerPoint</Application>
  <PresentationFormat>Bildschirmpräsentation (4:3)</PresentationFormat>
  <Paragraphs>49</Paragraphs>
  <Slides>15</Slides>
  <Notes>0</Notes>
  <HiddenSlides>0</HiddenSlides>
  <MMClips>0</MMClips>
  <ScaleCrop>false</ScaleCrop>
  <HeadingPairs>
    <vt:vector size="4" baseType="variant">
      <vt:variant>
        <vt:lpstr>Design</vt:lpstr>
      </vt:variant>
      <vt:variant>
        <vt:i4>2</vt:i4>
      </vt:variant>
      <vt:variant>
        <vt:lpstr>Folientitel</vt:lpstr>
      </vt:variant>
      <vt:variant>
        <vt:i4>15</vt:i4>
      </vt:variant>
    </vt:vector>
  </HeadingPairs>
  <TitlesOfParts>
    <vt:vector size="17" baseType="lpstr">
      <vt:lpstr>101102_PLR-VS-solidarité_Ayent_Roy_fertig</vt:lpstr>
      <vt:lpstr>Benutzerdefiniertes Design</vt:lpstr>
      <vt:lpstr>Soutenir les familles – renforcer l’économie – promouvoir l’égalité</vt:lpstr>
      <vt:lpstr>Le nouvel article sur la famille vise à améliorer la conciliation entre famille et travail, car… </vt:lpstr>
      <vt:lpstr>… il faut soutenir les familles, qui fournissent des prestations essentielles pour la société</vt:lpstr>
      <vt:lpstr>… les modèles familiaux ont évolué</vt:lpstr>
      <vt:lpstr>… cela répond à un besoin de nombreuses familles</vt:lpstr>
      <vt:lpstr>…le désir d’enfant et l’activité professionnelle ne devraient pas s’exclure mutuellement</vt:lpstr>
      <vt:lpstr>… il renforce la liberté de décision des parents</vt:lpstr>
      <vt:lpstr>… il promeut l’égalité entre les hommes et les femmes </vt:lpstr>
      <vt:lpstr>… il renforce l’économie et contribue à notre prospérité</vt:lpstr>
      <vt:lpstr>… lutte contre la pauvreté des familles</vt:lpstr>
      <vt:lpstr>Le nouvel article constitutionnel… </vt:lpstr>
      <vt:lpstr>… ne porte pas atteinte à l’autonomie des familles</vt:lpstr>
      <vt:lpstr>… respecte les compétences actuelles des cantons</vt:lpstr>
      <vt:lpstr>… confie la mise en œuvre concrète au Parlement</vt:lpstr>
      <vt:lpstr>Folie 15</vt:lpstr>
    </vt:vector>
  </TitlesOfParts>
  <Company>IDZ-EDI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über die berufliche Vorsorge</dc:title>
  <dc:creator>Rolf Camenzind</dc:creator>
  <cp:lastModifiedBy>Sabrina Gasser 2</cp:lastModifiedBy>
  <cp:revision>76</cp:revision>
  <cp:lastPrinted>2003-11-14T16:51:38Z</cp:lastPrinted>
  <dcterms:created xsi:type="dcterms:W3CDTF">2010-11-01T15:21:50Z</dcterms:created>
  <dcterms:modified xsi:type="dcterms:W3CDTF">2013-01-17T09:33:05Z</dcterms:modified>
</cp:coreProperties>
</file>