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8" r:id="rId2"/>
  </p:sldMasterIdLst>
  <p:notesMasterIdLst>
    <p:notesMasterId r:id="rId18"/>
  </p:notesMasterIdLst>
  <p:handoutMasterIdLst>
    <p:handoutMasterId r:id="rId19"/>
  </p:handoutMasterIdLst>
  <p:sldIdLst>
    <p:sldId id="995" r:id="rId3"/>
    <p:sldId id="1011" r:id="rId4"/>
    <p:sldId id="994" r:id="rId5"/>
    <p:sldId id="996" r:id="rId6"/>
    <p:sldId id="997" r:id="rId7"/>
    <p:sldId id="998" r:id="rId8"/>
    <p:sldId id="999" r:id="rId9"/>
    <p:sldId id="1000" r:id="rId10"/>
    <p:sldId id="1001" r:id="rId11"/>
    <p:sldId id="1002" r:id="rId12"/>
    <p:sldId id="1010" r:id="rId13"/>
    <p:sldId id="1005" r:id="rId14"/>
    <p:sldId id="1006" r:id="rId15"/>
    <p:sldId id="1007" r:id="rId16"/>
    <p:sldId id="1012" r:id="rId17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07988" indent="49213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815975" indent="98425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223963" indent="147638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631950" indent="19685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1E"/>
    <a:srgbClr val="F0F5FD"/>
    <a:srgbClr val="E8F0F8"/>
    <a:srgbClr val="E6E6E6"/>
    <a:srgbClr val="DDDDDD"/>
    <a:srgbClr val="C0C0C0"/>
    <a:srgbClr val="B2B2B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768" autoAdjust="0"/>
    <p:restoredTop sz="89881" autoAdjust="0"/>
  </p:normalViewPr>
  <p:slideViewPr>
    <p:cSldViewPr snapToGrid="0">
      <p:cViewPr>
        <p:scale>
          <a:sx n="140" d="100"/>
          <a:sy n="140" d="100"/>
        </p:scale>
        <p:origin x="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3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fld id="{EDCB4D4B-4F85-4C45-BB5C-7DD39D5995A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8DCC9E-DE10-4E2F-9E4D-90B48A2ABA74}" type="datetimeFigureOut">
              <a:rPr lang="de-CH"/>
              <a:pPr>
                <a:defRPr/>
              </a:pPr>
              <a:t>21.01.2013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9750" y="539750"/>
            <a:ext cx="5761038" cy="431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9750" y="5040313"/>
            <a:ext cx="57610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smtClean="0"/>
              <a:t>Mastertextformat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fld id="{7A1DEDEF-DF35-4173-A470-86CC7D9B9CA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ts val="1600"/>
      </a:lnSpc>
      <a:spcBef>
        <a:spcPts val="600"/>
      </a:spcBef>
      <a:spcAft>
        <a:spcPts val="60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33400" indent="-169863" algn="l" rtl="0" eaLnBrk="0" fontAlgn="base" hangingPunct="0">
      <a:lnSpc>
        <a:spcPts val="1400"/>
      </a:lnSpc>
      <a:spcBef>
        <a:spcPts val="300"/>
      </a:spcBef>
      <a:spcAft>
        <a:spcPts val="300"/>
      </a:spcAft>
      <a:buFont typeface="Arial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03288" indent="-188913" algn="l" rtl="0" eaLnBrk="0" fontAlgn="base" hangingPunct="0">
      <a:lnSpc>
        <a:spcPts val="1400"/>
      </a:lnSpc>
      <a:spcBef>
        <a:spcPts val="300"/>
      </a:spcBef>
      <a:spcAft>
        <a:spcPts val="300"/>
      </a:spcAft>
      <a:buFont typeface="Arial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49363" indent="-171450" algn="l" rtl="0" eaLnBrk="0" fontAlgn="base" hangingPunct="0">
      <a:lnSpc>
        <a:spcPts val="1400"/>
      </a:lnSpc>
      <a:spcBef>
        <a:spcPts val="300"/>
      </a:spcBef>
      <a:spcAft>
        <a:spcPts val="300"/>
      </a:spcAft>
      <a:buFont typeface="Arial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631950" indent="-192088" algn="l" rtl="0" eaLnBrk="0" fontAlgn="base" hangingPunct="0">
      <a:lnSpc>
        <a:spcPts val="1400"/>
      </a:lnSpc>
      <a:spcBef>
        <a:spcPts val="300"/>
      </a:spcBef>
      <a:spcAft>
        <a:spcPts val="300"/>
      </a:spcAft>
      <a:buFont typeface="Arial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040549" algn="l" defTabSz="8162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658" algn="l" defTabSz="8162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768" algn="l" defTabSz="8162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877" algn="l" defTabSz="8162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2520950" cy="21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CH" sz="700" noProof="0" dirty="0" smtClean="0">
                <a:latin typeface="Arial" charset="0"/>
              </a:rPr>
              <a:t>Dipartimento federale dell’interno DFI</a:t>
            </a:r>
            <a:br>
              <a:rPr lang="it-CH" sz="700" noProof="0" dirty="0" smtClean="0">
                <a:latin typeface="Arial" charset="0"/>
              </a:rPr>
            </a:br>
            <a:r>
              <a:rPr lang="it-CH" sz="700" b="1" noProof="0" dirty="0" smtClean="0">
                <a:latin typeface="Arial" charset="0"/>
              </a:rPr>
              <a:t>Ufficio federale delle assicurazioni sociali UFAS</a:t>
            </a:r>
            <a:endParaRPr lang="it-CH" sz="700" b="1" noProof="0" dirty="0">
              <a:latin typeface="Arial" charset="0"/>
            </a:endParaRPr>
          </a:p>
        </p:txBody>
      </p:sp>
      <p:pic>
        <p:nvPicPr>
          <p:cNvPr id="5" name="Picture 37" descr="Logo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0329" y="2051056"/>
            <a:ext cx="7450139" cy="20875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CH" sz="800" smtClean="0"/>
            </a:lvl1pPr>
          </a:lstStyle>
          <a:p>
            <a:pPr>
              <a:lnSpc>
                <a:spcPts val="1300"/>
              </a:lnSpc>
              <a:spcAft>
                <a:spcPts val="0"/>
              </a:spcAft>
            </a:pPr>
            <a:endParaRPr lang="en-GB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0329" y="4210056"/>
            <a:ext cx="7450139" cy="2093914"/>
          </a:xfrm>
        </p:spPr>
        <p:txBody>
          <a:bodyPr/>
          <a:lstStyle>
            <a:lvl1pPr marL="0" indent="0">
              <a:buFontTx/>
              <a:buNone/>
              <a:defRPr sz="2100"/>
            </a:lvl1pPr>
          </a:lstStyle>
          <a:p>
            <a:r>
              <a:rPr lang="en-GB"/>
              <a:t>Anlass / Ort &amp; Datum</a:t>
            </a:r>
          </a:p>
          <a:p>
            <a:endParaRPr lang="en-GB"/>
          </a:p>
          <a:p>
            <a:r>
              <a:rPr lang="en-GB"/>
              <a:t>Referent / Titel &amp; Funktion</a:t>
            </a:r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2E3A-A85E-4955-9BDC-D579CFE1A53E}" type="datetimeFigureOut">
              <a:rPr lang="fr-CH" smtClean="0"/>
              <a:pPr/>
              <a:t>21.01.2013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4DE2-EEE6-4FB7-A2B0-431D74EAC282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0325" y="1620001"/>
            <a:ext cx="3600000" cy="42100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30799" y="1620001"/>
            <a:ext cx="3600000" cy="42100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2E3A-A85E-4955-9BDC-D579CFE1A53E}" type="datetimeFigureOut">
              <a:rPr lang="fr-CH" smtClean="0"/>
              <a:pPr/>
              <a:t>21.01.2013</a:t>
            </a:fld>
            <a:endParaRPr lang="fr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4DE2-EEE6-4FB7-A2B0-431D74EAC282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2E3A-A85E-4955-9BDC-D579CFE1A53E}" type="datetimeFigureOut">
              <a:rPr lang="fr-CH" smtClean="0"/>
              <a:pPr/>
              <a:t>21.01.2013</a:t>
            </a:fld>
            <a:endParaRPr lang="fr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4DE2-EEE6-4FB7-A2B0-431D74EAC282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2E3A-A85E-4955-9BDC-D579CFE1A53E}" type="datetimeFigureOut">
              <a:rPr lang="fr-CH" smtClean="0"/>
              <a:pPr/>
              <a:t>21.01.2013</a:t>
            </a:fld>
            <a:endParaRPr lang="fr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4DE2-EEE6-4FB7-A2B0-431D74EAC282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2E3A-A85E-4955-9BDC-D579CFE1A53E}" type="datetimeFigureOut">
              <a:rPr lang="fr-CH" smtClean="0"/>
              <a:pPr/>
              <a:t>21.01.2013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4DE2-EEE6-4FB7-A2B0-431D74EAC282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621" tIns="40811" rIns="81621" bIns="40811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CA">
              <a:latin typeface="Arial" charset="0"/>
            </a:endParaRP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330325" y="323850"/>
            <a:ext cx="74882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Der Titel kann einzeilig sein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325" y="1619250"/>
            <a:ext cx="7488238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Um den </a:t>
            </a:r>
            <a:r>
              <a:rPr lang="en-GB" dirty="0" err="1" smtClean="0"/>
              <a:t>Fliesstext</a:t>
            </a:r>
            <a:r>
              <a:rPr lang="en-GB" dirty="0" smtClean="0"/>
              <a:t> </a:t>
            </a:r>
            <a:r>
              <a:rPr lang="en-GB" dirty="0" err="1" smtClean="0"/>
              <a:t>übersichtlich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halten</a:t>
            </a:r>
            <a:r>
              <a:rPr lang="en-GB" dirty="0" smtClean="0"/>
              <a:t>, </a:t>
            </a:r>
            <a:r>
              <a:rPr lang="en-GB" dirty="0" err="1" smtClean="0"/>
              <a:t>sollten</a:t>
            </a:r>
            <a:r>
              <a:rPr lang="en-GB" dirty="0" smtClean="0"/>
              <a:t> </a:t>
            </a:r>
            <a:r>
              <a:rPr lang="en-GB" dirty="0" err="1" smtClean="0"/>
              <a:t>Abschnitte</a:t>
            </a:r>
            <a:endParaRPr lang="en-GB" dirty="0" smtClean="0"/>
          </a:p>
          <a:p>
            <a:pPr lvl="0"/>
            <a:r>
              <a:rPr lang="en-GB" dirty="0" err="1" smtClean="0"/>
              <a:t>gemacht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. </a:t>
            </a:r>
            <a:r>
              <a:rPr lang="en-GB" dirty="0" err="1" smtClean="0"/>
              <a:t>Diese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besseren</a:t>
            </a:r>
            <a:r>
              <a:rPr lang="en-GB" dirty="0" smtClean="0"/>
              <a:t> </a:t>
            </a:r>
            <a:r>
              <a:rPr lang="en-GB" dirty="0" err="1" smtClean="0"/>
              <a:t>Lesbarkeit</a:t>
            </a:r>
            <a:endParaRPr lang="en-GB" dirty="0" smtClean="0"/>
          </a:p>
          <a:p>
            <a:pPr lvl="0"/>
            <a:r>
              <a:rPr lang="en-GB" dirty="0" err="1" smtClean="0"/>
              <a:t>jeweils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Blindzeile</a:t>
            </a:r>
            <a:r>
              <a:rPr lang="en-GB" dirty="0" smtClean="0"/>
              <a:t> </a:t>
            </a:r>
            <a:r>
              <a:rPr lang="en-GB" dirty="0" err="1" smtClean="0"/>
              <a:t>getrennt</a:t>
            </a:r>
            <a:r>
              <a:rPr lang="en-GB" dirty="0" smtClean="0"/>
              <a:t>.</a:t>
            </a:r>
          </a:p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10325" y="6199188"/>
            <a:ext cx="226695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defRPr/>
            </a:pPr>
            <a:fld id="{B7DDD2A2-29E3-43AE-B0BC-3D8DAA50AE51}" type="slidenum">
              <a:rPr lang="de-CH" sz="800">
                <a:latin typeface="Arial" charset="0"/>
              </a:rPr>
              <a:pPr algn="r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defRPr/>
              </a:pPr>
              <a:t>‹Nr.›</a:t>
            </a:fld>
            <a:r>
              <a:rPr lang="de-CH" sz="800" dirty="0">
                <a:latin typeface="Arial" charset="0"/>
              </a:rPr>
              <a:t> </a:t>
            </a: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1327150" y="6140450"/>
            <a:ext cx="6851650" cy="190429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it-IT" sz="800" b="1" dirty="0" smtClean="0">
                <a:latin typeface="Arial" charset="0"/>
              </a:rPr>
              <a:t>Votazione del 3 marzo 2013 sull’articolo 115a Cost. sulla politica familiare</a:t>
            </a:r>
            <a:endParaRPr lang="fr-CH" sz="800" dirty="0">
              <a:latin typeface="Arial" charset="0"/>
            </a:endParaRPr>
          </a:p>
        </p:txBody>
      </p:sp>
      <p:pic>
        <p:nvPicPr>
          <p:cNvPr id="1031" name="Picture 39" descr="Logo_col_wapp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330325" y="6162675"/>
            <a:ext cx="7377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1621" tIns="40811" rIns="81621" bIns="40811"/>
          <a:lstStyle/>
          <a:p>
            <a:pPr>
              <a:defRPr/>
            </a:pPr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3" r:id="rId2"/>
    <p:sldLayoutId id="2147483664" r:id="rId3"/>
    <p:sldLayoutId id="2147483665" r:id="rId4"/>
    <p:sldLayoutId id="2147483666" r:id="rId5"/>
  </p:sldLayoutIdLst>
  <p:transition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40811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816219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224329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63243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04800" indent="-304800" algn="l" rtl="0" eaLnBrk="0" fontAlgn="base" hangingPunct="0">
        <a:lnSpc>
          <a:spcPts val="2325"/>
        </a:lnSpc>
        <a:spcBef>
          <a:spcPts val="538"/>
        </a:spcBef>
        <a:spcAft>
          <a:spcPts val="538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lnSpc>
          <a:spcPts val="1963"/>
        </a:lnSpc>
        <a:spcBef>
          <a:spcPts val="263"/>
        </a:spcBef>
        <a:spcAft>
          <a:spcPts val="263"/>
        </a:spcAft>
        <a:buClr>
          <a:srgbClr val="595959"/>
        </a:buClr>
        <a:buChar char="•"/>
        <a:defRPr>
          <a:solidFill>
            <a:schemeClr val="tx1"/>
          </a:solidFill>
          <a:latin typeface="+mn-lt"/>
        </a:defRPr>
      </a:lvl2pPr>
      <a:lvl3pPr marL="1019175" indent="-203200" algn="l" rtl="0" eaLnBrk="0" fontAlgn="base" hangingPunct="0">
        <a:lnSpc>
          <a:spcPts val="1963"/>
        </a:lnSpc>
        <a:spcBef>
          <a:spcPts val="263"/>
        </a:spcBef>
        <a:spcAft>
          <a:spcPts val="263"/>
        </a:spcAft>
        <a:buClr>
          <a:schemeClr val="bg2"/>
        </a:buClr>
        <a:buChar char="•"/>
        <a:defRPr>
          <a:solidFill>
            <a:schemeClr val="tx1"/>
          </a:solidFill>
          <a:latin typeface="+mn-lt"/>
        </a:defRPr>
      </a:lvl3pPr>
      <a:lvl4pPr marL="1427163" indent="-203200" algn="l" rtl="0" eaLnBrk="0" fontAlgn="base" hangingPunct="0">
        <a:lnSpc>
          <a:spcPts val="1963"/>
        </a:lnSpc>
        <a:spcBef>
          <a:spcPts val="263"/>
        </a:spcBef>
        <a:spcAft>
          <a:spcPts val="263"/>
        </a:spcAft>
        <a:buClr>
          <a:srgbClr val="B3B3B3"/>
        </a:buClr>
        <a:buChar char="•"/>
        <a:defRPr>
          <a:solidFill>
            <a:schemeClr val="tx1"/>
          </a:solidFill>
          <a:latin typeface="+mn-lt"/>
        </a:defRPr>
      </a:lvl4pPr>
      <a:lvl5pPr marL="1835150" indent="-203200" algn="l" rtl="0" eaLnBrk="0" fontAlgn="base" hangingPunct="0">
        <a:lnSpc>
          <a:spcPts val="1963"/>
        </a:lnSpc>
        <a:spcBef>
          <a:spcPts val="263"/>
        </a:spcBef>
        <a:spcAft>
          <a:spcPts val="263"/>
        </a:spcAft>
        <a:buClr>
          <a:srgbClr val="B3B3B3"/>
        </a:buClr>
        <a:buChar char="•"/>
        <a:defRPr>
          <a:solidFill>
            <a:schemeClr val="tx1"/>
          </a:solidFill>
          <a:latin typeface="+mn-lt"/>
        </a:defRPr>
      </a:lvl5pPr>
      <a:lvl6pPr marL="2244604" indent="-204055" algn="l" rtl="0" fontAlgn="base">
        <a:spcBef>
          <a:spcPct val="20000"/>
        </a:spcBef>
        <a:spcAft>
          <a:spcPct val="20000"/>
        </a:spcAft>
        <a:buClr>
          <a:srgbClr val="DDDDDD"/>
        </a:buClr>
        <a:buChar char="•"/>
        <a:defRPr>
          <a:solidFill>
            <a:schemeClr val="tx1"/>
          </a:solidFill>
          <a:latin typeface="+mn-lt"/>
        </a:defRPr>
      </a:lvl6pPr>
      <a:lvl7pPr marL="2652713" indent="-204055" algn="l" rtl="0" fontAlgn="base">
        <a:spcBef>
          <a:spcPct val="20000"/>
        </a:spcBef>
        <a:spcAft>
          <a:spcPct val="20000"/>
        </a:spcAft>
        <a:buClr>
          <a:srgbClr val="DDDDDD"/>
        </a:buClr>
        <a:buChar char="•"/>
        <a:defRPr>
          <a:solidFill>
            <a:schemeClr val="tx1"/>
          </a:solidFill>
          <a:latin typeface="+mn-lt"/>
        </a:defRPr>
      </a:lvl7pPr>
      <a:lvl8pPr marL="3060823" indent="-204055" algn="l" rtl="0" fontAlgn="base">
        <a:spcBef>
          <a:spcPct val="20000"/>
        </a:spcBef>
        <a:spcAft>
          <a:spcPct val="20000"/>
        </a:spcAft>
        <a:buClr>
          <a:srgbClr val="DDDDDD"/>
        </a:buClr>
        <a:buChar char="•"/>
        <a:defRPr>
          <a:solidFill>
            <a:schemeClr val="tx1"/>
          </a:solidFill>
          <a:latin typeface="+mn-lt"/>
        </a:defRPr>
      </a:lvl8pPr>
      <a:lvl9pPr marL="3468932" indent="-204055" algn="l" rtl="0" fontAlgn="base">
        <a:spcBef>
          <a:spcPct val="20000"/>
        </a:spcBef>
        <a:spcAft>
          <a:spcPct val="20000"/>
        </a:spcAft>
        <a:buClr>
          <a:srgbClr val="DDDDDD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16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10" algn="l" defTabSz="816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19" algn="l" defTabSz="816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29" algn="l" defTabSz="816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38" algn="l" defTabSz="816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549" algn="l" defTabSz="816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658" algn="l" defTabSz="816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768" algn="l" defTabSz="816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877" algn="l" defTabSz="816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2E3A-A85E-4955-9BDC-D579CFE1A53E}" type="datetimeFigureOut">
              <a:rPr lang="fr-CH" smtClean="0"/>
              <a:pPr/>
              <a:t>21.01.2013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D4DE2-EEE6-4FB7-A2B0-431D74EAC282}" type="slidenum">
              <a:rPr lang="fr-CH" smtClean="0"/>
              <a:pPr/>
              <a:t>‹Nr.›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5550" y="1470025"/>
            <a:ext cx="7450138" cy="2087563"/>
          </a:xfrm>
        </p:spPr>
        <p:txBody>
          <a:bodyPr/>
          <a:lstStyle/>
          <a:p>
            <a:pPr eaLnBrk="1" hangingPunct="1"/>
            <a:r>
              <a:rPr lang="it-CH" sz="3200" dirty="0"/>
              <a:t>Sostenere le famiglie – </a:t>
            </a:r>
            <a:r>
              <a:rPr lang="it-CH" sz="3200" dirty="0" smtClean="0"/>
              <a:t/>
            </a:r>
            <a:br>
              <a:rPr lang="it-CH" sz="3200" dirty="0" smtClean="0"/>
            </a:br>
            <a:r>
              <a:rPr lang="it-CH" sz="3200" dirty="0" smtClean="0"/>
              <a:t>Rafforzare </a:t>
            </a:r>
            <a:r>
              <a:rPr lang="it-CH" sz="3200" dirty="0"/>
              <a:t>l’economia – </a:t>
            </a:r>
            <a:r>
              <a:rPr lang="it-CH" sz="3200" dirty="0" smtClean="0"/>
              <a:t/>
            </a:r>
            <a:br>
              <a:rPr lang="it-CH" sz="3200" dirty="0" smtClean="0"/>
            </a:br>
            <a:r>
              <a:rPr lang="it-CH" sz="3200" dirty="0" smtClean="0"/>
              <a:t>Promuovere </a:t>
            </a:r>
            <a:r>
              <a:rPr lang="it-CH" sz="3200" dirty="0"/>
              <a:t>le pari opportunità</a:t>
            </a:r>
            <a:endParaRPr lang="fr-CH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0325" y="4210050"/>
            <a:ext cx="7450138" cy="2093913"/>
          </a:xfrm>
        </p:spPr>
        <p:txBody>
          <a:bodyPr/>
          <a:lstStyle/>
          <a:p>
            <a:pPr eaLnBrk="1" hangingPunct="1"/>
            <a:r>
              <a:rPr lang="it-CH" b="1" dirty="0" smtClean="0"/>
              <a:t>Votazione del 3 marzo 2013 sull’articolo 115</a:t>
            </a:r>
            <a:r>
              <a:rPr lang="it-CH" b="1" i="1" dirty="0" smtClean="0"/>
              <a:t>a</a:t>
            </a:r>
            <a:r>
              <a:rPr lang="it-CH" b="1" dirty="0" smtClean="0"/>
              <a:t> Cost. sulla politica familiare</a:t>
            </a:r>
            <a:endParaRPr lang="fr-CH" dirty="0" smtClean="0"/>
          </a:p>
        </p:txBody>
      </p:sp>
    </p:spTree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… </a:t>
            </a:r>
            <a:r>
              <a:rPr lang="it-CH" dirty="0" smtClean="0"/>
              <a:t>contribuisce alla lotta alla povertà delle famiglie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 smtClean="0"/>
              <a:t>In molte famiglie entrambi i genitori sono costretti a lavorare. </a:t>
            </a:r>
          </a:p>
          <a:p>
            <a:r>
              <a:rPr lang="it-CH" dirty="0" smtClean="0"/>
              <a:t>In Svizzera, soprattutto le famiglie monoparentali e quelle numerose sono oggi particolarmente a rischio di povertà. </a:t>
            </a:r>
          </a:p>
          <a:p>
            <a:r>
              <a:rPr lang="it-CH" dirty="0" smtClean="0"/>
              <a:t>Grazie alla custodia di bambini complementare alla famiglia le economie domestiche con un reddito modesto possono migliorare con le proprie forze la loro situazione reddituale esercitando un’attività lucrativa.</a:t>
            </a:r>
            <a:endParaRPr lang="fr-CH" dirty="0"/>
          </a:p>
        </p:txBody>
      </p:sp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CH" sz="2800" dirty="0" smtClean="0"/>
              <a:t>Il nuovo articolo costituzionale …</a:t>
            </a:r>
            <a:endParaRPr lang="fr-CH" dirty="0"/>
          </a:p>
        </p:txBody>
      </p:sp>
      <p:pic>
        <p:nvPicPr>
          <p:cNvPr id="6" name="Inhaltsplatzhalter 5" descr="Shana-6Jah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4815" y="1323975"/>
            <a:ext cx="5954371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767549" y="5606199"/>
            <a:ext cx="2033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latin typeface="+mn-lt"/>
              </a:rPr>
              <a:t>Shana, 6 </a:t>
            </a:r>
            <a:r>
              <a:rPr lang="de-CH" b="1" dirty="0" err="1" smtClean="0">
                <a:latin typeface="+mn-lt"/>
              </a:rPr>
              <a:t>anni</a:t>
            </a:r>
            <a:endParaRPr lang="fr-CH" b="1" dirty="0">
              <a:latin typeface="+mn-lt"/>
            </a:endParaRPr>
          </a:p>
        </p:txBody>
      </p:sp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… </a:t>
            </a:r>
            <a:r>
              <a:rPr lang="it-CH" dirty="0" smtClean="0"/>
              <a:t>non interferisce nell’autonomia delle famiglie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 smtClean="0"/>
              <a:t>Con il nuovo articolo costituzionale nessuno si intromette nelle decisioni delle famiglie riguardo all’organizzazione della vita familiare e professionale. </a:t>
            </a:r>
            <a:endParaRPr lang="fr-CH" dirty="0" smtClean="0"/>
          </a:p>
          <a:p>
            <a:r>
              <a:rPr lang="it-CH" dirty="0" smtClean="0"/>
              <a:t>I genitori rimangono liberi di scegliere se accudire da soli i propri figli o se ricorrere, in parte, a servizi di custodia fuori casa.</a:t>
            </a:r>
            <a:endParaRPr lang="fr-CH" dirty="0"/>
          </a:p>
        </p:txBody>
      </p:sp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… </a:t>
            </a:r>
            <a:r>
              <a:rPr lang="it-CH" dirty="0" smtClean="0"/>
              <a:t>rispetta le attuali competenze dei Cantoni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 smtClean="0"/>
              <a:t>La politica familiare rimane in primo luogo di competenza cantonale.</a:t>
            </a:r>
            <a:endParaRPr lang="fr-CH" dirty="0" smtClean="0"/>
          </a:p>
          <a:p>
            <a:r>
              <a:rPr lang="it-CH" dirty="0" smtClean="0"/>
              <a:t>I Cantoni decidono come promuovere la conciliabilità tra famiglia e lavoro e in che misura impegnarsi dal punto di vista finanziario.</a:t>
            </a:r>
            <a:endParaRPr lang="fr-CH" dirty="0" smtClean="0"/>
          </a:p>
          <a:p>
            <a:r>
              <a:rPr lang="it-CH" dirty="0" smtClean="0"/>
              <a:t>La Confederazione potrebbe emanare direttive all’attenzione dei Cantoni soltanto se questi ultimi non dovessero adempiere al loro obbligo di promuovere la conciliabilità tra famiglia e lavoro. Sono presi in considerazione anche gli sforzi profusi dai Comuni e dai privati.</a:t>
            </a:r>
            <a:endParaRPr lang="fr-CH" dirty="0" smtClean="0"/>
          </a:p>
          <a:p>
            <a:r>
              <a:rPr lang="it-CH" dirty="0" smtClean="0"/>
              <a:t>Ad esempio, la Confederazione potrebbe emanare direttive qualora l’offerta di posti per la custodia di bambini complementare alla famiglia fosse chiaramente insufficiente per coprire i bisogni delle famiglie e i Cantoni non facessero abbastanza per migliorare la situazione.</a:t>
            </a:r>
            <a:endParaRPr lang="fr-CH" dirty="0"/>
          </a:p>
        </p:txBody>
      </p:sp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… </a:t>
            </a:r>
            <a:r>
              <a:rPr lang="it-CH" dirty="0" smtClean="0"/>
              <a:t>lascia al Parlamento l’attuazione concreta della promozione della conciliabilità tra famiglia e lavoro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0325" y="1743074"/>
            <a:ext cx="7488238" cy="4086225"/>
          </a:xfrm>
        </p:spPr>
        <p:txBody>
          <a:bodyPr/>
          <a:lstStyle/>
          <a:p>
            <a:r>
              <a:rPr lang="it-CH" dirty="0" smtClean="0"/>
              <a:t>Alla Confederazione viene data la possibilità di finanziare misure di promozione. Le modalità e l’entità del suo impegno finanziario andrebbero disciplinate in una legge federale. La legge dovrebbe essere approvata dal Parlamento ed eventualmente dal Popolo.</a:t>
            </a:r>
            <a:endParaRPr lang="fr-CH" dirty="0" smtClean="0"/>
          </a:p>
          <a:p>
            <a:r>
              <a:rPr lang="it-CH" dirty="0" smtClean="0"/>
              <a:t> Anche eventuali prescrizioni rivolte ai Cantoni andrebbero stabilite dal Parlamento in una legge federale sottostante a referendum. </a:t>
            </a:r>
            <a:endParaRPr lang="fr-CH" dirty="0" smtClean="0"/>
          </a:p>
          <a:p>
            <a:r>
              <a:rPr lang="it-CH" dirty="0" smtClean="0"/>
              <a:t>Al momento è impossibile quantificare le spese supplementari per la Confederazione e i Cantoni, poiché esse dipenderebbero dall’impostazione dell’eventuale legge federale.</a:t>
            </a:r>
            <a:endParaRPr lang="fr-CH" dirty="0"/>
          </a:p>
        </p:txBody>
      </p:sp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Rahel-8Jah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490" y="556826"/>
            <a:ext cx="8053021" cy="574434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89546" y="6253315"/>
            <a:ext cx="18918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latin typeface="Arial" pitchFamily="34" charset="0"/>
                <a:cs typeface="Arial" pitchFamily="34" charset="0"/>
              </a:rPr>
              <a:t>Rahel, 8 </a:t>
            </a:r>
            <a:r>
              <a:rPr lang="de-CH" b="1" dirty="0" err="1" smtClean="0">
                <a:latin typeface="Arial" pitchFamily="34" charset="0"/>
                <a:cs typeface="Arial" pitchFamily="34" charset="0"/>
              </a:rPr>
              <a:t>anni</a:t>
            </a:r>
            <a:endParaRPr lang="fr-CH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330325" y="323850"/>
            <a:ext cx="7488238" cy="1419225"/>
          </a:xfrm>
        </p:spPr>
        <p:txBody>
          <a:bodyPr/>
          <a:lstStyle/>
          <a:p>
            <a:r>
              <a:rPr lang="it-CH" sz="2800" dirty="0" smtClean="0"/>
              <a:t>Promuovendo la conciliabilità tra famiglia e lavoro, il nuovo articolo sulla politica familiare …</a:t>
            </a:r>
            <a:r>
              <a:rPr lang="fr-CH" sz="2800" dirty="0" smtClean="0"/>
              <a:t/>
            </a:r>
            <a:br>
              <a:rPr lang="fr-CH" sz="2800" dirty="0" smtClean="0"/>
            </a:br>
            <a:r>
              <a:rPr lang="fr-CH" sz="2800" kern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CH" sz="2800" kern="1200" dirty="0" smtClean="0">
                <a:latin typeface="Arial" pitchFamily="34" charset="0"/>
                <a:cs typeface="Arial" pitchFamily="34" charset="0"/>
              </a:rPr>
            </a:br>
            <a:endParaRPr lang="fr-CH" sz="2800" dirty="0"/>
          </a:p>
        </p:txBody>
      </p:sp>
      <p:pic>
        <p:nvPicPr>
          <p:cNvPr id="6" name="Inhaltsplatzhalter 5" descr="Carina Stella-7Jah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3719" y="1537731"/>
            <a:ext cx="594031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901018" y="5667801"/>
            <a:ext cx="28377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latin typeface="+mn-lt"/>
              </a:rPr>
              <a:t>Carina Stella, 7 </a:t>
            </a:r>
            <a:r>
              <a:rPr lang="de-CH" b="1" dirty="0" err="1" smtClean="0">
                <a:latin typeface="+mn-lt"/>
              </a:rPr>
              <a:t>anni</a:t>
            </a:r>
            <a:endParaRPr lang="fr-CH" b="1" dirty="0">
              <a:latin typeface="+mn-lt"/>
            </a:endParaRPr>
          </a:p>
        </p:txBody>
      </p:sp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… </a:t>
            </a:r>
            <a:r>
              <a:rPr lang="it-CH" dirty="0" smtClean="0"/>
              <a:t>aiuta le famiglie a fornire le loro prestazioni indispensabili per la società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CH" dirty="0" smtClean="0"/>
              <a:t>Le famiglie sono un pilastro centrale della nostra società. Le prestazioni che forniscono, non retribuite, sono insostituibili. Il nuovo articolo sulla politica familiare riconosce questo valore fondamentale.</a:t>
            </a:r>
            <a:endParaRPr lang="fr-CH" dirty="0"/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smtClean="0"/>
              <a:t>… si conforma all’evoluzione dei modelli familiari</a:t>
            </a:r>
            <a:endParaRPr lang="it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 smtClean="0"/>
              <a:t>Le famiglie sono diventate più piccole e la ripartizione tradizionale dei ruoli tra uomini e donne è meno rigida.</a:t>
            </a:r>
          </a:p>
          <a:p>
            <a:r>
              <a:rPr lang="it-CH" dirty="0" smtClean="0"/>
              <a:t>Le donne dispongono di un buon livello di formazione e desiderano continuare a lavorare dopo essere diventate madri.</a:t>
            </a:r>
          </a:p>
          <a:p>
            <a:r>
              <a:rPr lang="it-CH" dirty="0" smtClean="0"/>
              <a:t>Oggi esistono molte famiglie ricomposte o monoparentali.</a:t>
            </a:r>
          </a:p>
          <a:p>
            <a:endParaRPr lang="it-CH" dirty="0" smtClean="0"/>
          </a:p>
          <a:p>
            <a:endParaRPr lang="it-CH" dirty="0" smtClean="0"/>
          </a:p>
        </p:txBody>
      </p:sp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… </a:t>
            </a:r>
            <a:r>
              <a:rPr lang="it-CH" dirty="0" smtClean="0"/>
              <a:t>risponde a un bisogno di molte famiglie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 smtClean="0"/>
              <a:t>In Svizzera molte famiglie che vogliono o devono conciliare vita familiare e attività lucrativa o formazione devono far fronte a notevoli difficoltà. </a:t>
            </a:r>
          </a:p>
          <a:p>
            <a:r>
              <a:rPr lang="it-CH" dirty="0" smtClean="0"/>
              <a:t>È nell’interesse della società e dell’economia sostenerle e modificare le condizioni quadro per migliorare la conciliabilità tra famiglia e attività lucrativa o formazione. </a:t>
            </a:r>
            <a:endParaRPr lang="fr-CH" dirty="0"/>
          </a:p>
        </p:txBody>
      </p:sp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0325" y="323850"/>
            <a:ext cx="7488238" cy="1285875"/>
          </a:xfrm>
        </p:spPr>
        <p:txBody>
          <a:bodyPr/>
          <a:lstStyle/>
          <a:p>
            <a:r>
              <a:rPr lang="fr-CH" dirty="0" smtClean="0"/>
              <a:t>… </a:t>
            </a:r>
            <a:r>
              <a:rPr lang="it-CH" dirty="0" smtClean="0"/>
              <a:t>permette di realizzare il desiderio di avere figli senza escludere lo svolgimento di un’attività professionale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0325" y="1943100"/>
            <a:ext cx="7488238" cy="3886200"/>
          </a:xfrm>
        </p:spPr>
        <p:txBody>
          <a:bodyPr/>
          <a:lstStyle/>
          <a:p>
            <a:r>
              <a:rPr lang="it-CH" dirty="0" smtClean="0"/>
              <a:t>Sia le donne che gli uomini devono poter realizzare il loro desiderio di diventare genitori senza essere costretti ad abbandonare l’attività lucrativa, ridurre considerevolmente il tasso di occupazione oppure rinunciare a una formazione o a un perfezionamento. </a:t>
            </a:r>
          </a:p>
          <a:p>
            <a:r>
              <a:rPr lang="it-CH" dirty="0" smtClean="0"/>
              <a:t>Grazie a un aiuto mirato è possibile conciliare la vita familiare e il lavoro o la formazione.</a:t>
            </a:r>
            <a:endParaRPr lang="fr-CH" dirty="0"/>
          </a:p>
        </p:txBody>
      </p:sp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… </a:t>
            </a:r>
            <a:r>
              <a:rPr lang="it-CH" dirty="0" smtClean="0"/>
              <a:t>accresce la libertà di decisione dei genitori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 smtClean="0"/>
              <a:t>Il nuovo articolo costituzionale concede alle famiglie un maggior margine di manovra. </a:t>
            </a:r>
          </a:p>
          <a:p>
            <a:r>
              <a:rPr lang="it-CH" dirty="0" smtClean="0"/>
              <a:t>Con un’offerta sufficiente di posti di custodia i genitori sono più liberi di scegliere come ripartirsi l’attività lucrativa e l’</a:t>
            </a:r>
            <a:r>
              <a:rPr lang="it-CH" dirty="0" err="1" smtClean="0"/>
              <a:t>accudimento</a:t>
            </a:r>
            <a:r>
              <a:rPr lang="it-CH" dirty="0" smtClean="0"/>
              <a:t> dei figli. </a:t>
            </a:r>
          </a:p>
          <a:p>
            <a:r>
              <a:rPr lang="it-CH" dirty="0" smtClean="0"/>
              <a:t>Possono anche decidere più liberamente se ricorrere a servizi di custodia extrafamiliari o meno. </a:t>
            </a:r>
            <a:endParaRPr lang="fr-CH" dirty="0"/>
          </a:p>
        </p:txBody>
      </p: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… </a:t>
            </a:r>
            <a:r>
              <a:rPr lang="it-CH" dirty="0" smtClean="0"/>
              <a:t>favorisce le pari opportunità tra donne e uomini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 smtClean="0"/>
              <a:t>Con un’offerta sufficiente di posti di custodia i genitori potrebbero scegliere più liberamente come ripartirsi l’attività lucrativa e l’</a:t>
            </a:r>
            <a:r>
              <a:rPr lang="it-CH" dirty="0" err="1" smtClean="0"/>
              <a:t>accudimento</a:t>
            </a:r>
            <a:r>
              <a:rPr lang="it-CH" dirty="0" smtClean="0"/>
              <a:t> dei figli. </a:t>
            </a:r>
            <a:endParaRPr lang="fr-CH" dirty="0" smtClean="0"/>
          </a:p>
          <a:p>
            <a:r>
              <a:rPr lang="it-CH" dirty="0" smtClean="0"/>
              <a:t>Benché questo vada a vantaggio soprattutto delle donne, ne possono trarre profitto anche gli uomini che, oltre a svolgere il loro lavoro, vogliono essere più presenti in famiglia. </a:t>
            </a:r>
            <a:endParaRPr lang="fr-CH" dirty="0"/>
          </a:p>
        </p:txBody>
      </p:sp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… </a:t>
            </a:r>
            <a:r>
              <a:rPr lang="it-CH" dirty="0" smtClean="0"/>
              <a:t>rafforza l’economia, contribuendo così a garantire il nostro benessere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0325" y="1381125"/>
            <a:ext cx="7488238" cy="4448175"/>
          </a:xfrm>
        </p:spPr>
        <p:txBody>
          <a:bodyPr/>
          <a:lstStyle/>
          <a:p>
            <a:pPr marL="261938" lvl="1"/>
            <a:r>
              <a:rPr lang="it-CH" dirty="0" smtClean="0"/>
              <a:t>L’economia ha bisogno della massima partecipazione possibile al mondo del lavoro. </a:t>
            </a:r>
          </a:p>
          <a:p>
            <a:pPr marL="261938" lvl="1"/>
            <a:r>
              <a:rPr lang="it-CH" dirty="0" smtClean="0"/>
              <a:t>Le donne devono poter mettere a disposizione dell’economia la loro forza lavoro come gli uomini, indipendentemente dal fatto di essere madri. </a:t>
            </a:r>
          </a:p>
          <a:p>
            <a:pPr marL="261938" lvl="1"/>
            <a:r>
              <a:rPr lang="it-CH" dirty="0" smtClean="0"/>
              <a:t>Gli investimenti fatti per la loro formazione devono essere paganti. </a:t>
            </a:r>
          </a:p>
          <a:p>
            <a:pPr marL="261938" lvl="1"/>
            <a:r>
              <a:rPr lang="it-CH" dirty="0" smtClean="0"/>
              <a:t>Le aziende soffrono della mancanza di specialisti e in futuro la carenza si aggraverà. Un’offerta sufficiente di posti per la custodia di bambini complementare alla famiglia permetterebbe a un numero maggiore di donne con un buon livello di formazione di lavorare e/o di perfezionarsi. </a:t>
            </a:r>
            <a:endParaRPr lang="fr-CH" dirty="0" smtClean="0"/>
          </a:p>
          <a:p>
            <a:r>
              <a:rPr lang="it-CH" dirty="0" smtClean="0"/>
              <a:t>L’aumento del numero delle donne e degli uomini che svolgono un’attività lucrativa è positivo anche per il finanziamento delle assicurazioni sociali (contributi salariali) e delle prestazioni dell’ente pubblico (imposte, tasse sul consumo).</a:t>
            </a:r>
            <a:endParaRPr lang="fr-CH" sz="3600" dirty="0" smtClean="0"/>
          </a:p>
        </p:txBody>
      </p:sp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101102_PLR-VS-solidarité_Ayent_Roy_fertig">
  <a:themeElements>
    <a:clrScheme name="101102_PLR-VS-solidarité_Ayent_Roy_fert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1102_PLR-VS-solidarité_Ayent_Roy_fer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01102_PLR-VS-solidarité_Ayent_Roy_fert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102_PLR-VS-solidarité_Ayent_Roy_fert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102_PLR-VS-solidarité_Ayent_Roy_fert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102_PLR-VS-solidarité_Ayent_Roy_fert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102_PLR-VS-solidarité_Ayent_Roy_fert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102_PLR-VS-solidarité_Ayent_Roy_fert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102_PLR-VS-solidarité_Ayent_Roy_fert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102_PLR-VS-solidarité_Ayent_Roy_fert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102_PLR-VS-solidarité_Ayent_Roy_fert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102_PLR-VS-solidarité_Ayent_Roy_fert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102_PLR-VS-solidarité_Ayent_Roy_fert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102_PLR-VS-solidarité_Ayent_Roy_fert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101102_PLR-VS-solidarité_Ayent_Roy_fertig</Template>
  <TotalTime>0</TotalTime>
  <Words>873</Words>
  <Application>Microsoft Office PowerPoint</Application>
  <PresentationFormat>Bildschirmpräsentation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101102_PLR-VS-solidarité_Ayent_Roy_fertig</vt:lpstr>
      <vt:lpstr>Benutzerdefiniertes Design</vt:lpstr>
      <vt:lpstr>Sostenere le famiglie –  Rafforzare l’economia –  Promuovere le pari opportunità</vt:lpstr>
      <vt:lpstr>Promuovendo la conciliabilità tra famiglia e lavoro, il nuovo articolo sulla politica familiare …  </vt:lpstr>
      <vt:lpstr>… aiuta le famiglie a fornire le loro prestazioni indispensabili per la società</vt:lpstr>
      <vt:lpstr>… si conforma all’evoluzione dei modelli familiari</vt:lpstr>
      <vt:lpstr>… risponde a un bisogno di molte famiglie</vt:lpstr>
      <vt:lpstr>… permette di realizzare il desiderio di avere figli senza escludere lo svolgimento di un’attività professionale</vt:lpstr>
      <vt:lpstr>… accresce la libertà di decisione dei genitori</vt:lpstr>
      <vt:lpstr>… favorisce le pari opportunità tra donne e uomini</vt:lpstr>
      <vt:lpstr>… rafforza l’economia, contribuendo così a garantire il nostro benessere</vt:lpstr>
      <vt:lpstr>… contribuisce alla lotta alla povertà delle famiglie</vt:lpstr>
      <vt:lpstr>Il nuovo articolo costituzionale …</vt:lpstr>
      <vt:lpstr>… non interferisce nell’autonomia delle famiglie</vt:lpstr>
      <vt:lpstr>… rispetta le attuali competenze dei Cantoni</vt:lpstr>
      <vt:lpstr>… lascia al Parlamento l’attuazione concreta della promozione della conciliabilità tra famiglia e lavoro</vt:lpstr>
      <vt:lpstr>Folie 15</vt:lpstr>
    </vt:vector>
  </TitlesOfParts>
  <Company>IDZ-EDI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über die berufliche Vorsorge</dc:title>
  <dc:creator>Rolf Camenzind</dc:creator>
  <cp:lastModifiedBy>Sabrina Gasser 2</cp:lastModifiedBy>
  <cp:revision>92</cp:revision>
  <cp:lastPrinted>2003-11-14T16:51:38Z</cp:lastPrinted>
  <dcterms:created xsi:type="dcterms:W3CDTF">2010-11-01T15:21:50Z</dcterms:created>
  <dcterms:modified xsi:type="dcterms:W3CDTF">2013-01-21T10:57:47Z</dcterms:modified>
</cp:coreProperties>
</file>